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758" r:id="rId5"/>
    <p:sldMasterId id="2147483771" r:id="rId6"/>
  </p:sldMasterIdLst>
  <p:notesMasterIdLst>
    <p:notesMasterId r:id="rId68"/>
  </p:notesMasterIdLst>
  <p:sldIdLst>
    <p:sldId id="710" r:id="rId7"/>
    <p:sldId id="1869" r:id="rId8"/>
    <p:sldId id="1870" r:id="rId9"/>
    <p:sldId id="1865" r:id="rId10"/>
    <p:sldId id="1866" r:id="rId11"/>
    <p:sldId id="1867" r:id="rId12"/>
    <p:sldId id="1868" r:id="rId13"/>
    <p:sldId id="1254" r:id="rId14"/>
    <p:sldId id="1553" r:id="rId15"/>
    <p:sldId id="1871" r:id="rId16"/>
    <p:sldId id="1828" r:id="rId17"/>
    <p:sldId id="1642" r:id="rId18"/>
    <p:sldId id="1688" r:id="rId19"/>
    <p:sldId id="1622" r:id="rId20"/>
    <p:sldId id="1843" r:id="rId21"/>
    <p:sldId id="1844" r:id="rId22"/>
    <p:sldId id="1643" r:id="rId23"/>
    <p:sldId id="1872" r:id="rId24"/>
    <p:sldId id="1836" r:id="rId25"/>
    <p:sldId id="1835" r:id="rId26"/>
    <p:sldId id="1817" r:id="rId27"/>
    <p:sldId id="1820" r:id="rId28"/>
    <p:sldId id="1821" r:id="rId29"/>
    <p:sldId id="1848" r:id="rId30"/>
    <p:sldId id="1849" r:id="rId31"/>
    <p:sldId id="1873" r:id="rId32"/>
    <p:sldId id="1874" r:id="rId33"/>
    <p:sldId id="1875" r:id="rId34"/>
    <p:sldId id="1876" r:id="rId35"/>
    <p:sldId id="1877" r:id="rId36"/>
    <p:sldId id="1878" r:id="rId37"/>
    <p:sldId id="1879" r:id="rId38"/>
    <p:sldId id="1880" r:id="rId39"/>
    <p:sldId id="1881" r:id="rId40"/>
    <p:sldId id="1882" r:id="rId41"/>
    <p:sldId id="1883" r:id="rId42"/>
    <p:sldId id="1884" r:id="rId43"/>
    <p:sldId id="1850" r:id="rId44"/>
    <p:sldId id="1851" r:id="rId45"/>
    <p:sldId id="1852" r:id="rId46"/>
    <p:sldId id="1853" r:id="rId47"/>
    <p:sldId id="1854" r:id="rId48"/>
    <p:sldId id="1855" r:id="rId49"/>
    <p:sldId id="1856" r:id="rId50"/>
    <p:sldId id="1857" r:id="rId51"/>
    <p:sldId id="1858" r:id="rId52"/>
    <p:sldId id="1859" r:id="rId53"/>
    <p:sldId id="1860" r:id="rId54"/>
    <p:sldId id="1861" r:id="rId55"/>
    <p:sldId id="1862" r:id="rId56"/>
    <p:sldId id="1863" r:id="rId57"/>
    <p:sldId id="1846" r:id="rId58"/>
    <p:sldId id="1847" r:id="rId59"/>
    <p:sldId id="1827" r:id="rId60"/>
    <p:sldId id="1709" r:id="rId61"/>
    <p:sldId id="1838" r:id="rId62"/>
    <p:sldId id="1839" r:id="rId63"/>
    <p:sldId id="1840" r:id="rId64"/>
    <p:sldId id="1841" r:id="rId65"/>
    <p:sldId id="1842" r:id="rId66"/>
    <p:sldId id="1885" r:id="rId6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3278E0-A466-4976-97BF-DB636FBD4D9E}">
          <p14:sldIdLst>
            <p14:sldId id="710"/>
            <p14:sldId id="1869"/>
            <p14:sldId id="1870"/>
            <p14:sldId id="1865"/>
            <p14:sldId id="1866"/>
            <p14:sldId id="1867"/>
            <p14:sldId id="1868"/>
            <p14:sldId id="1254"/>
            <p14:sldId id="1553"/>
            <p14:sldId id="1871"/>
            <p14:sldId id="1828"/>
            <p14:sldId id="1642"/>
            <p14:sldId id="1688"/>
            <p14:sldId id="1622"/>
            <p14:sldId id="1843"/>
            <p14:sldId id="1844"/>
            <p14:sldId id="1643"/>
            <p14:sldId id="1872"/>
            <p14:sldId id="1836"/>
            <p14:sldId id="1835"/>
            <p14:sldId id="1817"/>
            <p14:sldId id="1820"/>
            <p14:sldId id="1821"/>
            <p14:sldId id="1848"/>
            <p14:sldId id="1849"/>
          </p14:sldIdLst>
        </p14:section>
        <p14:section name="Sección sin título" id="{1853E3DB-661C-4CA2-836E-A966BB8FB0BB}">
          <p14:sldIdLst>
            <p14:sldId id="1873"/>
            <p14:sldId id="1874"/>
            <p14:sldId id="1875"/>
            <p14:sldId id="1876"/>
            <p14:sldId id="1877"/>
            <p14:sldId id="1878"/>
            <p14:sldId id="1879"/>
            <p14:sldId id="1880"/>
            <p14:sldId id="1881"/>
            <p14:sldId id="1882"/>
            <p14:sldId id="1883"/>
            <p14:sldId id="1884"/>
            <p14:sldId id="1850"/>
            <p14:sldId id="1851"/>
            <p14:sldId id="1852"/>
            <p14:sldId id="1853"/>
            <p14:sldId id="1854"/>
            <p14:sldId id="1855"/>
            <p14:sldId id="1856"/>
            <p14:sldId id="1857"/>
            <p14:sldId id="1858"/>
            <p14:sldId id="1859"/>
            <p14:sldId id="1860"/>
            <p14:sldId id="1861"/>
            <p14:sldId id="1862"/>
            <p14:sldId id="1863"/>
            <p14:sldId id="1846"/>
            <p14:sldId id="1847"/>
            <p14:sldId id="1827"/>
            <p14:sldId id="1709"/>
            <p14:sldId id="1838"/>
            <p14:sldId id="1839"/>
            <p14:sldId id="1840"/>
            <p14:sldId id="1841"/>
            <p14:sldId id="1842"/>
            <p14:sldId id="18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36">
          <p15:clr>
            <a:srgbClr val="A4A3A4"/>
          </p15:clr>
        </p15:guide>
        <p15:guide id="4" pos="3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75681"/>
    <a:srgbClr val="009999"/>
    <a:srgbClr val="FFFF99"/>
    <a:srgbClr val="9ACA48"/>
    <a:srgbClr val="EFF5E7"/>
    <a:srgbClr val="336699"/>
    <a:srgbClr val="7CBF33"/>
    <a:srgbClr val="A6CE3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44" autoAdjust="0"/>
    <p:restoredTop sz="95501" autoAdjust="0"/>
  </p:normalViewPr>
  <p:slideViewPr>
    <p:cSldViewPr snapToGrid="0">
      <p:cViewPr varScale="1">
        <p:scale>
          <a:sx n="90" d="100"/>
          <a:sy n="90" d="100"/>
        </p:scale>
        <p:origin x="84" y="114"/>
      </p:cViewPr>
      <p:guideLst>
        <p:guide orient="horz" pos="2160"/>
        <p:guide pos="3840"/>
        <p:guide orient="horz" pos="2336"/>
        <p:guide pos="3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idor\pgirs_amva_2017\CONV_CD1114\06_DOCUMENTOS_REF\08_BASE_DATOS_PROYECTOS\BD_PROYECTOS_EJECUTADOS_2005_2016_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idor\pgirs_amva_2017\03_CONV_CD1114\03_PROD_INTERMEDIO\07_SMRG\SMR\G%20Coordinador\Sesion%202\Cuadro%20resumen%20Validacion%20proyectos%20SM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Porcentaje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C5-4D2C-8B86-6B48716EB2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C5-4D2C-8B86-6B48716EB2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C5-4D2C-8B86-6B48716EB2F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C5-4D2C-8B86-6B48716EB2F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C5-4D2C-8B86-6B48716EB2F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C5-4D2C-8B86-6B48716EB2F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C5-4D2C-8B86-6B48716EB2F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Cuantía_Tema!$A$4:$A$10</c:f>
              <c:strCache>
                <c:ptCount val="7"/>
                <c:pt idx="0">
                  <c:v>Aprovechamiento Orgánico</c:v>
                </c:pt>
                <c:pt idx="1">
                  <c:v>Aprovechamiento Reciclable</c:v>
                </c:pt>
                <c:pt idx="2">
                  <c:v>Aprovechamiento Reciclable y Orgánico</c:v>
                </c:pt>
                <c:pt idx="3">
                  <c:v>Educación</c:v>
                </c:pt>
                <c:pt idx="4">
                  <c:v>Gestión de Residuos</c:v>
                </c:pt>
                <c:pt idx="5">
                  <c:v>Puntos críticos</c:v>
                </c:pt>
                <c:pt idx="6">
                  <c:v>Escombros</c:v>
                </c:pt>
              </c:strCache>
            </c:strRef>
          </c:cat>
          <c:val>
            <c:numRef>
              <c:f>Cuantía_Tema!$C$4:$C$10</c:f>
              <c:numCache>
                <c:formatCode>0%</c:formatCode>
                <c:ptCount val="7"/>
                <c:pt idx="0">
                  <c:v>0.12424242424242424</c:v>
                </c:pt>
                <c:pt idx="1">
                  <c:v>0.22424242424242424</c:v>
                </c:pt>
                <c:pt idx="2">
                  <c:v>0.18484848484848485</c:v>
                </c:pt>
                <c:pt idx="3">
                  <c:v>0.15454545454545454</c:v>
                </c:pt>
                <c:pt idx="4">
                  <c:v>0.18484848484848485</c:v>
                </c:pt>
                <c:pt idx="5">
                  <c:v>7.575757575757576E-2</c:v>
                </c:pt>
                <c:pt idx="6">
                  <c:v>5.1515151515151514E-2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D-4D1B-AED8-A0A9BBE6B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988640"/>
        <c:axId val="479989032"/>
      </c:barChart>
      <c:catAx>
        <c:axId val="47998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s-CO" sz="1200" b="1" i="0" u="none" strike="noStrike" kern="120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479989032"/>
        <c:crosses val="autoZero"/>
        <c:auto val="1"/>
        <c:lblAlgn val="ctr"/>
        <c:lblOffset val="100"/>
        <c:noMultiLvlLbl val="0"/>
      </c:catAx>
      <c:valAx>
        <c:axId val="47998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s-CO" sz="1400" b="1" i="0" u="none" strike="noStrike" kern="120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47998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s-CO" sz="1200" b="1" i="0" baseline="0" dirty="0">
                <a:effectLst/>
                <a:latin typeface="Arial Narrow" panose="020B0606020202030204" pitchFamily="34" charset="0"/>
              </a:rPr>
              <a:t>SÍNTESIS DE LA PRIORIZACIÓN DE PROBLEMÁTICAS REGIONALES POR PROGRAMAS PGIRS-R AMVA</a:t>
            </a:r>
            <a:r>
              <a:rPr lang="es-CO" sz="1050" b="1" i="0" baseline="0" dirty="0">
                <a:effectLst/>
                <a:latin typeface="Arial Narrow" panose="020B0606020202030204" pitchFamily="34" charset="0"/>
              </a:rPr>
              <a:t> </a:t>
            </a:r>
            <a:r>
              <a:rPr lang="es-CO" sz="1100" b="1" i="0" baseline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2017 - 2030</a:t>
            </a:r>
            <a:endParaRPr lang="es-CO" sz="1100" b="1" dirty="0"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10831346081739784"/>
          <c:y val="1.5037593984962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5.4931508561429823E-2"/>
          <c:y val="9.716791979949875E-2"/>
          <c:w val="0.93725534308211478"/>
          <c:h val="0.82991632624869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'Priorización final'!$B$18:$B$30</c:f>
              <c:strCache>
                <c:ptCount val="13"/>
                <c:pt idx="0">
                  <c:v> APROVECHAMIENTO</c:v>
                </c:pt>
                <c:pt idx="1">
                  <c:v> DISPOSICION FINAL </c:v>
                </c:pt>
                <c:pt idx="2">
                  <c:v> INCLUSIÓN DE RECICLADORES</c:v>
                </c:pt>
                <c:pt idx="3">
                  <c:v> GESTIÓN DE RCD</c:v>
                </c:pt>
                <c:pt idx="4">
                  <c:v> INSTITUCIONAL PARA LA PRESTACIÓN DEL SERVICIO PÚBLICO DE ASEO</c:v>
                </c:pt>
                <c:pt idx="5">
                  <c:v> GESTIÓN DE RESIDUOS SÓLIDOS ESPECIALES</c:v>
                </c:pt>
                <c:pt idx="6">
                  <c:v> RECOLECCIÓN TRANSPORTE Y TRANSFERENCIA</c:v>
                </c:pt>
                <c:pt idx="7">
                  <c:v> CORTE DE CÉSPED Y PODA DE ÁRBOLES EN VÍAS Y ÁREAS PÚBLICAS</c:v>
                </c:pt>
                <c:pt idx="8">
                  <c:v> SERVICIO DE RESIDUOS SÓLIDOS EN AREA RURAL</c:v>
                </c:pt>
                <c:pt idx="9">
                  <c:v> BARRIDO, LIMPIEZA DE VÍAS Y ÁREAS PÚBLICAS</c:v>
                </c:pt>
                <c:pt idx="10">
                  <c:v> GESTIÓN DEL RIESGO</c:v>
                </c:pt>
                <c:pt idx="11">
                  <c:v> LAVADO ÁREAS PÚBLICAS</c:v>
                </c:pt>
                <c:pt idx="12">
                  <c:v> LIMPIEZA DE PLAYAS COSTERAS Y RIBEREÑAS</c:v>
                </c:pt>
              </c:strCache>
            </c:strRef>
          </c:cat>
          <c:val>
            <c:numRef>
              <c:f>'Priorización final'!$C$18:$C$30</c:f>
              <c:numCache>
                <c:formatCode>0</c:formatCode>
                <c:ptCount val="13"/>
                <c:pt idx="0">
                  <c:v>259.5</c:v>
                </c:pt>
                <c:pt idx="1">
                  <c:v>239</c:v>
                </c:pt>
                <c:pt idx="2">
                  <c:v>217.5</c:v>
                </c:pt>
                <c:pt idx="3">
                  <c:v>185</c:v>
                </c:pt>
                <c:pt idx="4">
                  <c:v>177.5</c:v>
                </c:pt>
                <c:pt idx="5">
                  <c:v>171</c:v>
                </c:pt>
                <c:pt idx="6">
                  <c:v>169.5</c:v>
                </c:pt>
                <c:pt idx="7">
                  <c:v>168</c:v>
                </c:pt>
                <c:pt idx="8">
                  <c:v>134</c:v>
                </c:pt>
                <c:pt idx="9">
                  <c:v>125.5</c:v>
                </c:pt>
                <c:pt idx="10">
                  <c:v>118.5</c:v>
                </c:pt>
                <c:pt idx="11">
                  <c:v>117</c:v>
                </c:pt>
                <c:pt idx="1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B2-4614-B945-FE1B4A6A2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223008"/>
        <c:axId val="321223400"/>
      </c:barChart>
      <c:catAx>
        <c:axId val="32122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1223400"/>
        <c:crosses val="autoZero"/>
        <c:auto val="1"/>
        <c:lblAlgn val="ctr"/>
        <c:lblOffset val="100"/>
        <c:noMultiLvlLbl val="0"/>
      </c:catAx>
      <c:valAx>
        <c:axId val="32122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122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97023673730573E-2"/>
          <c:y val="5.0748504166712366E-2"/>
          <c:w val="0.92537885636447459"/>
          <c:h val="0.652523293324329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Consolidado!$B$3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Consolidado!$A$4:$A$25</c:f>
              <c:strCache>
                <c:ptCount val="22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</c:strCache>
            </c:strRef>
          </c:cat>
          <c:val>
            <c:numRef>
              <c:f>Consolidado!$B$4:$B$25</c:f>
              <c:numCache>
                <c:formatCode>General</c:formatCode>
                <c:ptCount val="22"/>
                <c:pt idx="0">
                  <c:v>20</c:v>
                </c:pt>
                <c:pt idx="1">
                  <c:v>20</c:v>
                </c:pt>
                <c:pt idx="2">
                  <c:v>19</c:v>
                </c:pt>
                <c:pt idx="3">
                  <c:v>16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19</c:v>
                </c:pt>
                <c:pt idx="8">
                  <c:v>19</c:v>
                </c:pt>
                <c:pt idx="9">
                  <c:v>17</c:v>
                </c:pt>
                <c:pt idx="10">
                  <c:v>18</c:v>
                </c:pt>
                <c:pt idx="11">
                  <c:v>18</c:v>
                </c:pt>
                <c:pt idx="12">
                  <c:v>16</c:v>
                </c:pt>
                <c:pt idx="13">
                  <c:v>15</c:v>
                </c:pt>
                <c:pt idx="14">
                  <c:v>18</c:v>
                </c:pt>
                <c:pt idx="15">
                  <c:v>20</c:v>
                </c:pt>
                <c:pt idx="16">
                  <c:v>17</c:v>
                </c:pt>
                <c:pt idx="17">
                  <c:v>20</c:v>
                </c:pt>
                <c:pt idx="18">
                  <c:v>19</c:v>
                </c:pt>
                <c:pt idx="19">
                  <c:v>18</c:v>
                </c:pt>
                <c:pt idx="20">
                  <c:v>20</c:v>
                </c:pt>
                <c:pt idx="2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5-4614-B2C0-06416AC432B7}"/>
            </c:ext>
          </c:extLst>
        </c:ser>
        <c:ser>
          <c:idx val="1"/>
          <c:order val="1"/>
          <c:tx>
            <c:strRef>
              <c:f>Consolidado!$C$3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Consolidado!$A$4:$A$25</c:f>
              <c:strCache>
                <c:ptCount val="22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</c:strCache>
            </c:strRef>
          </c:cat>
          <c:val>
            <c:numRef>
              <c:f>Consolidado!$C$4:$C$25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35-4614-B2C0-06416AC432B7}"/>
            </c:ext>
          </c:extLst>
        </c:ser>
        <c:ser>
          <c:idx val="2"/>
          <c:order val="2"/>
          <c:tx>
            <c:strRef>
              <c:f>Consolidado!$D$3</c:f>
              <c:strCache>
                <c:ptCount val="1"/>
                <c:pt idx="0">
                  <c:v>NS/NR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Consolidado!$A$4:$A$25</c:f>
              <c:strCache>
                <c:ptCount val="22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  <c:pt idx="11">
                  <c:v>P12</c:v>
                </c:pt>
                <c:pt idx="12">
                  <c:v>P13</c:v>
                </c:pt>
                <c:pt idx="13">
                  <c:v>P14</c:v>
                </c:pt>
                <c:pt idx="14">
                  <c:v>P15</c:v>
                </c:pt>
                <c:pt idx="15">
                  <c:v>P16</c:v>
                </c:pt>
                <c:pt idx="16">
                  <c:v>P17</c:v>
                </c:pt>
                <c:pt idx="17">
                  <c:v>P18</c:v>
                </c:pt>
                <c:pt idx="18">
                  <c:v>P19</c:v>
                </c:pt>
                <c:pt idx="19">
                  <c:v>P20</c:v>
                </c:pt>
                <c:pt idx="20">
                  <c:v>P21</c:v>
                </c:pt>
                <c:pt idx="21">
                  <c:v>P22</c:v>
                </c:pt>
              </c:strCache>
            </c:strRef>
          </c:cat>
          <c:val>
            <c:numRef>
              <c:f>Consolidado!$D$4:$D$25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1</c:v>
                </c:pt>
                <c:pt idx="15">
                  <c:v>0</c:v>
                </c:pt>
                <c:pt idx="16">
                  <c:v>2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5-4614-B2C0-06416AC43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5016736"/>
        <c:axId val="325017128"/>
      </c:barChart>
      <c:catAx>
        <c:axId val="32501673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es-CO" sz="2000"/>
                  <a:t>Pregunta</a:t>
                </a:r>
              </a:p>
            </c:rich>
          </c:tx>
          <c:layout>
            <c:manualLayout>
              <c:xMode val="edge"/>
              <c:yMode val="edge"/>
              <c:x val="1.2270885258750685E-2"/>
              <c:y val="0.829773429125543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es-CO"/>
          </a:p>
        </c:txPr>
        <c:crossAx val="325017128"/>
        <c:crosses val="autoZero"/>
        <c:auto val="1"/>
        <c:lblAlgn val="ctr"/>
        <c:lblOffset val="100"/>
        <c:noMultiLvlLbl val="0"/>
      </c:catAx>
      <c:valAx>
        <c:axId val="32501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CO"/>
          </a:p>
        </c:txPr>
        <c:crossAx val="32501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129734580458408"/>
          <c:y val="0.85882467220139347"/>
          <c:w val="0.22516918259414262"/>
          <c:h val="0.1232040208500124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 b="1"/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+mj-lt"/>
          <a:cs typeface="Times New Roman" panose="02020603050405020304" pitchFamily="18" charset="0"/>
        </a:defRPr>
      </a:pPr>
      <a:endParaRPr lang="es-C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F96F7-7478-496B-8EDF-51147C2721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AFAB584-DF30-4586-8E25-CFD472501D45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600" dirty="0"/>
            <a:t>Decreto 1077 del 2015, compilados del Decreto 2981 del 2013</a:t>
          </a:r>
          <a:endParaRPr lang="es-ES" sz="1600" dirty="0"/>
        </a:p>
      </dgm:t>
    </dgm:pt>
    <dgm:pt modelId="{502E68E7-5153-414D-A1D7-8CB960C58718}" type="parTrans" cxnId="{F8E11BF9-1283-42D8-B4B0-C31D5589B896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B6CD80-9D54-45E0-90CF-F3934EDEF1F7}" type="sibTrans" cxnId="{F8E11BF9-1283-42D8-B4B0-C31D5589B896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867981B-7882-4CBA-8732-1137B4A9EAED}">
      <dgm:prSet phldrT="[Texto]" custT="1"/>
      <dgm:spPr/>
      <dgm:t>
        <a:bodyPr/>
        <a:lstStyle/>
        <a:p>
          <a:r>
            <a:rPr lang="es-CO" sz="1600" dirty="0"/>
            <a:t>Decreto 596/2016 y Resolución 276/2016 (MVCT). Reglamentación del esquema operativo del aprovechamiento</a:t>
          </a:r>
          <a:endParaRPr lang="es-ES" sz="1600" dirty="0"/>
        </a:p>
      </dgm:t>
    </dgm:pt>
    <dgm:pt modelId="{29723FE5-8E0B-46C6-8ED6-30AE52033B85}" type="parTrans" cxnId="{C793D457-37DC-47C2-AB85-285C6CF04443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DF271E9-CFEB-4B79-A0B4-DB78C3DFA592}" type="sibTrans" cxnId="{C793D457-37DC-47C2-AB85-285C6CF04443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0D2F2A0-43E4-4FAE-A414-B7B9923AEE8E}">
      <dgm:prSet phldrT="[Texto]"/>
      <dgm:spPr/>
      <dgm:t>
        <a:bodyPr/>
        <a:lstStyle/>
        <a:p>
          <a:endParaRPr lang="es-ES"/>
        </a:p>
      </dgm:t>
    </dgm:pt>
    <dgm:pt modelId="{36F9485F-B89D-426B-80AB-CF36E285E5EC}" type="parTrans" cxnId="{71EB3AC0-B675-4925-83C7-DD8EE415B2C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70C4B37-203E-4146-9A5E-AB3BA5AF16A0}" type="sibTrans" cxnId="{71EB3AC0-B675-4925-83C7-DD8EE415B2C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221819C-2A8E-45B7-840A-A3CF1246EEE7}">
      <dgm:prSet phldrT="[Texto]" custT="1"/>
      <dgm:spPr/>
      <dgm:t>
        <a:bodyPr/>
        <a:lstStyle/>
        <a:p>
          <a:r>
            <a:rPr lang="es-ES" sz="1600" dirty="0"/>
            <a:t>Resolución 0754/2014</a:t>
          </a:r>
        </a:p>
      </dgm:t>
    </dgm:pt>
    <dgm:pt modelId="{F95F24FA-C291-4F05-B561-9FE9C3E7B963}" type="parTrans" cxnId="{92E5F672-5B61-47C0-8912-75EB7822095E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46116BB1-3244-4FC9-9A36-A97FB8D9F7F3}" type="sibTrans" cxnId="{92E5F672-5B61-47C0-8912-75EB7822095E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907F8F2A-75CC-46BF-A5B8-BFAB0E1DFBB0}">
      <dgm:prSet phldrT="[Texto]"/>
      <dgm:spPr/>
      <dgm:t>
        <a:bodyPr/>
        <a:lstStyle/>
        <a:p>
          <a:endParaRPr lang="es-ES"/>
        </a:p>
      </dgm:t>
    </dgm:pt>
    <dgm:pt modelId="{906DE002-EC2F-4306-AEB0-779E01F51502}" type="parTrans" cxnId="{E25AEA64-0949-4082-90F5-AD0BFFF915D2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CA0CEF6C-5D3A-4F86-BF2E-850A1A35BFE0}" type="sibTrans" cxnId="{E25AEA64-0949-4082-90F5-AD0BFFF915D2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E21EA54B-748E-4289-B723-DAA83B098DC2}">
      <dgm:prSet phldrT="[Texto]" custT="1"/>
      <dgm:spPr/>
      <dgm:t>
        <a:bodyPr/>
        <a:lstStyle/>
        <a:p>
          <a:r>
            <a:rPr lang="es-CO" sz="1600" dirty="0"/>
            <a:t>PGIRS 2005 – 2020 Acuerdo Metropolitano N° 04 27 febrero/ 2006</a:t>
          </a:r>
          <a:endParaRPr lang="es-ES" sz="1600" dirty="0"/>
        </a:p>
      </dgm:t>
    </dgm:pt>
    <dgm:pt modelId="{F0188424-3B4C-4A79-9517-C2380BB59470}" type="parTrans" cxnId="{440CEF94-2FE5-4CED-B710-4885A0FBD387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2808B07D-1109-4F6D-85D5-326C7F26ADCC}" type="sibTrans" cxnId="{440CEF94-2FE5-4CED-B710-4885A0FBD387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F62EDB96-7F1C-433F-9DF3-B80DA58ACBA0}">
      <dgm:prSet phldrT="[Texto]" custT="1"/>
      <dgm:spPr/>
      <dgm:t>
        <a:bodyPr/>
        <a:lstStyle/>
        <a:p>
          <a:r>
            <a:rPr lang="es-ES" sz="1600" dirty="0"/>
            <a:t>Ley 142 de 1994</a:t>
          </a:r>
        </a:p>
      </dgm:t>
    </dgm:pt>
    <dgm:pt modelId="{A947742F-4D94-4ED6-9501-59DFE647726C}" type="parTrans" cxnId="{28639497-725C-4D7D-AE68-36F239CA7189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93209E6A-72DC-4079-8A41-2269D481CBD4}" type="sibTrans" cxnId="{28639497-725C-4D7D-AE68-36F239CA7189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E75D7B62-8711-407A-842F-01E96BA8DD6B}">
      <dgm:prSet phldrT="[Texto]" custT="1"/>
      <dgm:spPr/>
      <dgm:t>
        <a:bodyPr/>
        <a:lstStyle/>
        <a:p>
          <a:endParaRPr lang="es-CO" dirty="0"/>
        </a:p>
      </dgm:t>
    </dgm:pt>
    <dgm:pt modelId="{8AB0282E-0A48-4D2D-B0E0-9DEB48081D15}" type="parTrans" cxnId="{AFA81009-93DB-4A9F-B8DC-93DF51A0B3D9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085F8B6E-D553-4D3E-84C4-8892C4CAA9C1}" type="sibTrans" cxnId="{AFA81009-93DB-4A9F-B8DC-93DF51A0B3D9}">
      <dgm:prSet/>
      <dgm:spPr/>
      <dgm:t>
        <a:bodyPr/>
        <a:lstStyle/>
        <a:p>
          <a:endParaRPr lang="es-CO">
            <a:latin typeface="Calibri" panose="020F0502020204030204" pitchFamily="34" charset="0"/>
          </a:endParaRPr>
        </a:p>
      </dgm:t>
    </dgm:pt>
    <dgm:pt modelId="{2B7AFAA9-5D4D-460A-B8DC-5119E0513EBF}">
      <dgm:prSet custT="1"/>
      <dgm:spPr/>
      <dgm:t>
        <a:bodyPr/>
        <a:lstStyle/>
        <a:p>
          <a:r>
            <a:rPr lang="es-ES" sz="1600" dirty="0"/>
            <a:t>Resolución CRA 720/2015</a:t>
          </a:r>
        </a:p>
      </dgm:t>
    </dgm:pt>
    <dgm:pt modelId="{6A184C7D-3219-421C-A49F-9FBB16F64E48}" type="parTrans" cxnId="{84BF07A8-260D-4E49-9E4F-590C7C1981E8}">
      <dgm:prSet/>
      <dgm:spPr/>
      <dgm:t>
        <a:bodyPr/>
        <a:lstStyle/>
        <a:p>
          <a:endParaRPr lang="es-CO"/>
        </a:p>
      </dgm:t>
    </dgm:pt>
    <dgm:pt modelId="{A2495CCD-1D16-4DBC-A206-C8482D3C5D45}" type="sibTrans" cxnId="{84BF07A8-260D-4E49-9E4F-590C7C1981E8}">
      <dgm:prSet/>
      <dgm:spPr/>
      <dgm:t>
        <a:bodyPr/>
        <a:lstStyle/>
        <a:p>
          <a:endParaRPr lang="es-CO"/>
        </a:p>
      </dgm:t>
    </dgm:pt>
    <dgm:pt modelId="{00115E2D-7DFD-49C3-AD81-410B30BAF3CF}">
      <dgm:prSet/>
      <dgm:spPr/>
      <dgm:t>
        <a:bodyPr/>
        <a:lstStyle/>
        <a:p>
          <a:endParaRPr lang="es-CO" dirty="0"/>
        </a:p>
      </dgm:t>
    </dgm:pt>
    <dgm:pt modelId="{FCACCFBC-3AA0-4160-9D8E-0751A3FA72ED}" type="parTrans" cxnId="{A78747B5-A72F-4AC4-B6E9-3F995FD2FB86}">
      <dgm:prSet/>
      <dgm:spPr/>
      <dgm:t>
        <a:bodyPr/>
        <a:lstStyle/>
        <a:p>
          <a:endParaRPr lang="es-CO"/>
        </a:p>
      </dgm:t>
    </dgm:pt>
    <dgm:pt modelId="{ED31A39F-DC33-40E2-8BCA-FD5E7F2347B7}" type="sibTrans" cxnId="{A78747B5-A72F-4AC4-B6E9-3F995FD2FB86}">
      <dgm:prSet/>
      <dgm:spPr/>
      <dgm:t>
        <a:bodyPr/>
        <a:lstStyle/>
        <a:p>
          <a:endParaRPr lang="es-CO"/>
        </a:p>
      </dgm:t>
    </dgm:pt>
    <dgm:pt modelId="{ABF11B4C-AA45-481C-96FF-F0D105FFB445}">
      <dgm:prSet/>
      <dgm:spPr/>
      <dgm:t>
        <a:bodyPr/>
        <a:lstStyle/>
        <a:p>
          <a:endParaRPr lang="es-CO" dirty="0"/>
        </a:p>
      </dgm:t>
    </dgm:pt>
    <dgm:pt modelId="{62A940AD-0737-41C8-902E-B8F35D2F8595}" type="parTrans" cxnId="{D1650BC6-3FCC-4B08-A169-20A498BDAF5B}">
      <dgm:prSet/>
      <dgm:spPr/>
      <dgm:t>
        <a:bodyPr/>
        <a:lstStyle/>
        <a:p>
          <a:endParaRPr lang="es-CO"/>
        </a:p>
      </dgm:t>
    </dgm:pt>
    <dgm:pt modelId="{5681E1E1-35F3-4454-A544-9AF2650BED06}" type="sibTrans" cxnId="{D1650BC6-3FCC-4B08-A169-20A498BDAF5B}">
      <dgm:prSet/>
      <dgm:spPr/>
      <dgm:t>
        <a:bodyPr/>
        <a:lstStyle/>
        <a:p>
          <a:endParaRPr lang="es-CO"/>
        </a:p>
      </dgm:t>
    </dgm:pt>
    <dgm:pt modelId="{C2872AD2-883C-4C1D-9ACC-FA304887F731}">
      <dgm:prSet custT="1"/>
      <dgm:spPr/>
      <dgm:t>
        <a:bodyPr/>
        <a:lstStyle/>
        <a:p>
          <a:r>
            <a:rPr lang="es-CO" sz="1600" dirty="0"/>
            <a:t>CONPES 3874 de 2016</a:t>
          </a:r>
        </a:p>
        <a:p>
          <a:r>
            <a:rPr lang="es-CO" sz="1600" dirty="0"/>
            <a:t>Resolución 0472/2017 Gestión Integral de RCD. </a:t>
          </a:r>
        </a:p>
      </dgm:t>
    </dgm:pt>
    <dgm:pt modelId="{E5DCCA57-A6E5-42AE-B0AE-742531FB10C9}" type="parTrans" cxnId="{3DD66D3D-1F09-4977-AC9D-3DE8100FE2E1}">
      <dgm:prSet/>
      <dgm:spPr/>
      <dgm:t>
        <a:bodyPr/>
        <a:lstStyle/>
        <a:p>
          <a:endParaRPr lang="es-CO"/>
        </a:p>
      </dgm:t>
    </dgm:pt>
    <dgm:pt modelId="{D997CAFD-2DAC-4DC8-A33E-CD90DB295A9E}" type="sibTrans" cxnId="{3DD66D3D-1F09-4977-AC9D-3DE8100FE2E1}">
      <dgm:prSet/>
      <dgm:spPr/>
      <dgm:t>
        <a:bodyPr/>
        <a:lstStyle/>
        <a:p>
          <a:endParaRPr lang="es-CO"/>
        </a:p>
      </dgm:t>
    </dgm:pt>
    <dgm:pt modelId="{C2206783-63F5-49E8-8C62-E32046A4856E}">
      <dgm:prSet custT="1"/>
      <dgm:spPr/>
      <dgm:t>
        <a:bodyPr/>
        <a:lstStyle/>
        <a:p>
          <a:endParaRPr lang="es-CO" sz="1600" dirty="0"/>
        </a:p>
      </dgm:t>
    </dgm:pt>
    <dgm:pt modelId="{DE69B10C-93A6-4CC3-9ED9-852DA54C9F32}" type="parTrans" cxnId="{2147C949-277C-4D43-9610-DEBE98785D2A}">
      <dgm:prSet/>
      <dgm:spPr/>
      <dgm:t>
        <a:bodyPr/>
        <a:lstStyle/>
        <a:p>
          <a:endParaRPr lang="es-ES"/>
        </a:p>
      </dgm:t>
    </dgm:pt>
    <dgm:pt modelId="{5312BF33-323E-4061-954B-47F5A940C395}" type="sibTrans" cxnId="{2147C949-277C-4D43-9610-DEBE98785D2A}">
      <dgm:prSet/>
      <dgm:spPr/>
      <dgm:t>
        <a:bodyPr/>
        <a:lstStyle/>
        <a:p>
          <a:endParaRPr lang="es-ES"/>
        </a:p>
      </dgm:t>
    </dgm:pt>
    <dgm:pt modelId="{7F019CF0-78C5-4696-BF76-C195D33A194F}" type="pres">
      <dgm:prSet presAssocID="{D89F96F7-7478-496B-8EDF-51147C2721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DB26EE7B-488B-49B3-9873-F5B0FE088409}" type="pres">
      <dgm:prSet presAssocID="{D89F96F7-7478-496B-8EDF-51147C272161}" presName="Name1" presStyleCnt="0"/>
      <dgm:spPr/>
    </dgm:pt>
    <dgm:pt modelId="{ED9642B0-C442-441F-9EE7-3F44FD8115B9}" type="pres">
      <dgm:prSet presAssocID="{D89F96F7-7478-496B-8EDF-51147C272161}" presName="cycle" presStyleCnt="0"/>
      <dgm:spPr/>
    </dgm:pt>
    <dgm:pt modelId="{56103B0B-06DB-43AD-9996-49EEC498F2C0}" type="pres">
      <dgm:prSet presAssocID="{D89F96F7-7478-496B-8EDF-51147C272161}" presName="srcNode" presStyleLbl="node1" presStyleIdx="0" presStyleCnt="7"/>
      <dgm:spPr/>
    </dgm:pt>
    <dgm:pt modelId="{BD614A7D-7389-414A-9369-9C3AFCEE63BF}" type="pres">
      <dgm:prSet presAssocID="{D89F96F7-7478-496B-8EDF-51147C272161}" presName="conn" presStyleLbl="parChTrans1D2" presStyleIdx="0" presStyleCnt="1"/>
      <dgm:spPr/>
      <dgm:t>
        <a:bodyPr/>
        <a:lstStyle/>
        <a:p>
          <a:endParaRPr lang="es-CO"/>
        </a:p>
      </dgm:t>
    </dgm:pt>
    <dgm:pt modelId="{8E1CA075-9BE2-4E4A-8E7F-EBE85EEDC122}" type="pres">
      <dgm:prSet presAssocID="{D89F96F7-7478-496B-8EDF-51147C272161}" presName="extraNode" presStyleLbl="node1" presStyleIdx="0" presStyleCnt="7"/>
      <dgm:spPr/>
    </dgm:pt>
    <dgm:pt modelId="{92A534B8-DFE1-4C7D-B0A1-3C9A6641C872}" type="pres">
      <dgm:prSet presAssocID="{D89F96F7-7478-496B-8EDF-51147C272161}" presName="dstNode" presStyleLbl="node1" presStyleIdx="0" presStyleCnt="7"/>
      <dgm:spPr/>
    </dgm:pt>
    <dgm:pt modelId="{8226E555-9C55-473C-9F11-360E6D56437B}" type="pres">
      <dgm:prSet presAssocID="{E21EA54B-748E-4289-B723-DAA83B098DC2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044DEDF-CA43-4DCD-B4A9-C8A86B3E8337}" type="pres">
      <dgm:prSet presAssocID="{E21EA54B-748E-4289-B723-DAA83B098DC2}" presName="accent_1" presStyleCnt="0"/>
      <dgm:spPr/>
    </dgm:pt>
    <dgm:pt modelId="{2EC703EB-E3F2-4853-BAAF-97023CF8BCF5}" type="pres">
      <dgm:prSet presAssocID="{E21EA54B-748E-4289-B723-DAA83B098DC2}" presName="accentRepeatNode" presStyleLbl="solidFgAcc1" presStyleIdx="0" presStyleCnt="7"/>
      <dgm:spPr/>
    </dgm:pt>
    <dgm:pt modelId="{DD05C9EA-EAF6-47CC-BC8B-4048A7F9ED07}" type="pres">
      <dgm:prSet presAssocID="{F62EDB96-7F1C-433F-9DF3-B80DA58ACBA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C501C5-8D62-49CB-BC42-0875C0584071}" type="pres">
      <dgm:prSet presAssocID="{F62EDB96-7F1C-433F-9DF3-B80DA58ACBA0}" presName="accent_2" presStyleCnt="0"/>
      <dgm:spPr/>
    </dgm:pt>
    <dgm:pt modelId="{6369E293-58D4-4D30-85A5-87C15DA091CD}" type="pres">
      <dgm:prSet presAssocID="{F62EDB96-7F1C-433F-9DF3-B80DA58ACBA0}" presName="accentRepeatNode" presStyleLbl="solidFgAcc1" presStyleIdx="1" presStyleCnt="7"/>
      <dgm:spPr/>
    </dgm:pt>
    <dgm:pt modelId="{68A4996E-3269-4449-B394-FE3C85BB1F7C}" type="pres">
      <dgm:prSet presAssocID="{FAFAB584-DF30-4586-8E25-CFD472501D45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4B67A52-3794-4AAA-9F2C-1C912960579E}" type="pres">
      <dgm:prSet presAssocID="{FAFAB584-DF30-4586-8E25-CFD472501D45}" presName="accent_3" presStyleCnt="0"/>
      <dgm:spPr/>
    </dgm:pt>
    <dgm:pt modelId="{A081B058-B927-4751-AF4A-F1605150EA1A}" type="pres">
      <dgm:prSet presAssocID="{FAFAB584-DF30-4586-8E25-CFD472501D45}" presName="accentRepeatNode" presStyleLbl="solidFgAcc1" presStyleIdx="2" presStyleCnt="7"/>
      <dgm:spPr/>
    </dgm:pt>
    <dgm:pt modelId="{BBA04187-584C-4BD5-B2C1-592ABB475CCF}" type="pres">
      <dgm:prSet presAssocID="{3221819C-2A8E-45B7-840A-A3CF1246EEE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6CFCD6F-D6F6-4FBD-B249-14362F49B9DE}" type="pres">
      <dgm:prSet presAssocID="{3221819C-2A8E-45B7-840A-A3CF1246EEE7}" presName="accent_4" presStyleCnt="0"/>
      <dgm:spPr/>
    </dgm:pt>
    <dgm:pt modelId="{A006DD9B-65FF-4218-B73C-AC8A530DD0EC}" type="pres">
      <dgm:prSet presAssocID="{3221819C-2A8E-45B7-840A-A3CF1246EEE7}" presName="accentRepeatNode" presStyleLbl="solidFgAcc1" presStyleIdx="3" presStyleCnt="7"/>
      <dgm:spPr/>
    </dgm:pt>
    <dgm:pt modelId="{A9E3236A-CE4B-4107-BE72-9978DA6AD539}" type="pres">
      <dgm:prSet presAssocID="{2B7AFAA9-5D4D-460A-B8DC-5119E0513EBF}" presName="text_5" presStyleLbl="node1" presStyleIdx="4" presStyleCnt="7" custLinFactNeighborX="494" custLinFactNeighborY="182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080ABB5-3459-40F5-AF34-7BA1296E9D3D}" type="pres">
      <dgm:prSet presAssocID="{2B7AFAA9-5D4D-460A-B8DC-5119E0513EBF}" presName="accent_5" presStyleCnt="0"/>
      <dgm:spPr/>
    </dgm:pt>
    <dgm:pt modelId="{36E12AEE-A487-459B-8FEF-0EE4EDFACBB6}" type="pres">
      <dgm:prSet presAssocID="{2B7AFAA9-5D4D-460A-B8DC-5119E0513EBF}" presName="accentRepeatNode" presStyleLbl="solidFgAcc1" presStyleIdx="4" presStyleCnt="7"/>
      <dgm:spPr/>
    </dgm:pt>
    <dgm:pt modelId="{8CD63668-1E8D-4459-BDF2-748463084F35}" type="pres">
      <dgm:prSet presAssocID="{F867981B-7882-4CBA-8732-1137B4A9EAE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F1F5404-6F32-413D-83A4-DA9F3DC8A0FC}" type="pres">
      <dgm:prSet presAssocID="{F867981B-7882-4CBA-8732-1137B4A9EAED}" presName="accent_6" presStyleCnt="0"/>
      <dgm:spPr/>
    </dgm:pt>
    <dgm:pt modelId="{288941FE-BE92-447C-A11C-96262E468D2F}" type="pres">
      <dgm:prSet presAssocID="{F867981B-7882-4CBA-8732-1137B4A9EAED}" presName="accentRepeatNode" presStyleLbl="solidFgAcc1" presStyleIdx="5" presStyleCnt="7"/>
      <dgm:spPr/>
    </dgm:pt>
    <dgm:pt modelId="{0C6CC8DB-6FB6-4536-9A88-B293E6A772AE}" type="pres">
      <dgm:prSet presAssocID="{C2872AD2-883C-4C1D-9ACC-FA304887F731}" presName="text_7" presStyleLbl="node1" presStyleIdx="6" presStyleCnt="7" custLinFactNeighborX="460" custLinFactNeighborY="316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0B5E86E-D5AA-47C9-87C6-DB68DE8DBB90}" type="pres">
      <dgm:prSet presAssocID="{C2872AD2-883C-4C1D-9ACC-FA304887F731}" presName="accent_7" presStyleCnt="0"/>
      <dgm:spPr/>
    </dgm:pt>
    <dgm:pt modelId="{703541AE-400D-4167-943C-2B161C930A14}" type="pres">
      <dgm:prSet presAssocID="{C2872AD2-883C-4C1D-9ACC-FA304887F731}" presName="accentRepeatNode" presStyleLbl="solidFgAcc1" presStyleIdx="6" presStyleCnt="7"/>
      <dgm:spPr/>
    </dgm:pt>
  </dgm:ptLst>
  <dgm:cxnLst>
    <dgm:cxn modelId="{3DD66D3D-1F09-4977-AC9D-3DE8100FE2E1}" srcId="{D89F96F7-7478-496B-8EDF-51147C272161}" destId="{C2872AD2-883C-4C1D-9ACC-FA304887F731}" srcOrd="6" destOrd="0" parTransId="{E5DCCA57-A6E5-42AE-B0AE-742531FB10C9}" sibTransId="{D997CAFD-2DAC-4DC8-A33E-CD90DB295A9E}"/>
    <dgm:cxn modelId="{440CEF94-2FE5-4CED-B710-4885A0FBD387}" srcId="{D89F96F7-7478-496B-8EDF-51147C272161}" destId="{E21EA54B-748E-4289-B723-DAA83B098DC2}" srcOrd="0" destOrd="0" parTransId="{F0188424-3B4C-4A79-9517-C2380BB59470}" sibTransId="{2808B07D-1109-4F6D-85D5-326C7F26ADCC}"/>
    <dgm:cxn modelId="{4085F808-988C-416C-B1E7-50C38824F583}" type="presOf" srcId="{F867981B-7882-4CBA-8732-1137B4A9EAED}" destId="{8CD63668-1E8D-4459-BDF2-748463084F35}" srcOrd="0" destOrd="0" presId="urn:microsoft.com/office/officeart/2008/layout/VerticalCurvedList"/>
    <dgm:cxn modelId="{92E5F672-5B61-47C0-8912-75EB7822095E}" srcId="{D89F96F7-7478-496B-8EDF-51147C272161}" destId="{3221819C-2A8E-45B7-840A-A3CF1246EEE7}" srcOrd="3" destOrd="0" parTransId="{F95F24FA-C291-4F05-B561-9FE9C3E7B963}" sibTransId="{46116BB1-3244-4FC9-9A36-A97FB8D9F7F3}"/>
    <dgm:cxn modelId="{84BF07A8-260D-4E49-9E4F-590C7C1981E8}" srcId="{D89F96F7-7478-496B-8EDF-51147C272161}" destId="{2B7AFAA9-5D4D-460A-B8DC-5119E0513EBF}" srcOrd="4" destOrd="0" parTransId="{6A184C7D-3219-421C-A49F-9FBB16F64E48}" sibTransId="{A2495CCD-1D16-4DBC-A206-C8482D3C5D45}"/>
    <dgm:cxn modelId="{71EB3AC0-B675-4925-83C7-DD8EE415B2CB}" srcId="{D89F96F7-7478-496B-8EDF-51147C272161}" destId="{80D2F2A0-43E4-4FAE-A414-B7B9923AEE8E}" srcOrd="11" destOrd="0" parTransId="{36F9485F-B89D-426B-80AB-CF36E285E5EC}" sibTransId="{A70C4B37-203E-4146-9A5E-AB3BA5AF16A0}"/>
    <dgm:cxn modelId="{D3E4E136-61CE-40CA-8741-A0B14278383C}" type="presOf" srcId="{FAFAB584-DF30-4586-8E25-CFD472501D45}" destId="{68A4996E-3269-4449-B394-FE3C85BB1F7C}" srcOrd="0" destOrd="0" presId="urn:microsoft.com/office/officeart/2008/layout/VerticalCurvedList"/>
    <dgm:cxn modelId="{FF226680-070A-404F-94B3-8940BCCADF58}" type="presOf" srcId="{3221819C-2A8E-45B7-840A-A3CF1246EEE7}" destId="{BBA04187-584C-4BD5-B2C1-592ABB475CCF}" srcOrd="0" destOrd="0" presId="urn:microsoft.com/office/officeart/2008/layout/VerticalCurvedList"/>
    <dgm:cxn modelId="{B5A52262-0A58-40EE-801F-150DBBE10C7F}" type="presOf" srcId="{D89F96F7-7478-496B-8EDF-51147C272161}" destId="{7F019CF0-78C5-4696-BF76-C195D33A194F}" srcOrd="0" destOrd="0" presId="urn:microsoft.com/office/officeart/2008/layout/VerticalCurvedList"/>
    <dgm:cxn modelId="{ED69A239-C178-4A61-9024-6CCAC4E9C63E}" type="presOf" srcId="{F62EDB96-7F1C-433F-9DF3-B80DA58ACBA0}" destId="{DD05C9EA-EAF6-47CC-BC8B-4048A7F9ED07}" srcOrd="0" destOrd="0" presId="urn:microsoft.com/office/officeart/2008/layout/VerticalCurvedList"/>
    <dgm:cxn modelId="{C793D457-37DC-47C2-AB85-285C6CF04443}" srcId="{D89F96F7-7478-496B-8EDF-51147C272161}" destId="{F867981B-7882-4CBA-8732-1137B4A9EAED}" srcOrd="5" destOrd="0" parTransId="{29723FE5-8E0B-46C6-8ED6-30AE52033B85}" sibTransId="{EDF271E9-CFEB-4B79-A0B4-DB78C3DFA592}"/>
    <dgm:cxn modelId="{AFA81009-93DB-4A9F-B8DC-93DF51A0B3D9}" srcId="{D89F96F7-7478-496B-8EDF-51147C272161}" destId="{E75D7B62-8711-407A-842F-01E96BA8DD6B}" srcOrd="12" destOrd="0" parTransId="{8AB0282E-0A48-4D2D-B0E0-9DEB48081D15}" sibTransId="{085F8B6E-D553-4D3E-84C4-8892C4CAA9C1}"/>
    <dgm:cxn modelId="{D1650BC6-3FCC-4B08-A169-20A498BDAF5B}" srcId="{D89F96F7-7478-496B-8EDF-51147C272161}" destId="{ABF11B4C-AA45-481C-96FF-F0D105FFB445}" srcOrd="8" destOrd="0" parTransId="{62A940AD-0737-41C8-902E-B8F35D2F8595}" sibTransId="{5681E1E1-35F3-4454-A544-9AF2650BED06}"/>
    <dgm:cxn modelId="{28530477-705F-454B-B7D6-A79CA014786B}" type="presOf" srcId="{2808B07D-1109-4F6D-85D5-326C7F26ADCC}" destId="{BD614A7D-7389-414A-9369-9C3AFCEE63BF}" srcOrd="0" destOrd="0" presId="urn:microsoft.com/office/officeart/2008/layout/VerticalCurvedList"/>
    <dgm:cxn modelId="{A78747B5-A72F-4AC4-B6E9-3F995FD2FB86}" srcId="{D89F96F7-7478-496B-8EDF-51147C272161}" destId="{00115E2D-7DFD-49C3-AD81-410B30BAF3CF}" srcOrd="9" destOrd="0" parTransId="{FCACCFBC-3AA0-4160-9D8E-0751A3FA72ED}" sibTransId="{ED31A39F-DC33-40E2-8BCA-FD5E7F2347B7}"/>
    <dgm:cxn modelId="{C0292663-9EFB-4057-94AA-ABB56B04E615}" type="presOf" srcId="{C2872AD2-883C-4C1D-9ACC-FA304887F731}" destId="{0C6CC8DB-6FB6-4536-9A88-B293E6A772AE}" srcOrd="0" destOrd="0" presId="urn:microsoft.com/office/officeart/2008/layout/VerticalCurvedList"/>
    <dgm:cxn modelId="{E25AEA64-0949-4082-90F5-AD0BFFF915D2}" srcId="{D89F96F7-7478-496B-8EDF-51147C272161}" destId="{907F8F2A-75CC-46BF-A5B8-BFAB0E1DFBB0}" srcOrd="10" destOrd="0" parTransId="{906DE002-EC2F-4306-AEB0-779E01F51502}" sibTransId="{CA0CEF6C-5D3A-4F86-BF2E-850A1A35BFE0}"/>
    <dgm:cxn modelId="{28639497-725C-4D7D-AE68-36F239CA7189}" srcId="{D89F96F7-7478-496B-8EDF-51147C272161}" destId="{F62EDB96-7F1C-433F-9DF3-B80DA58ACBA0}" srcOrd="1" destOrd="0" parTransId="{A947742F-4D94-4ED6-9501-59DFE647726C}" sibTransId="{93209E6A-72DC-4079-8A41-2269D481CBD4}"/>
    <dgm:cxn modelId="{CCB392E8-D8AC-42BA-9E62-4A0CD21129DE}" type="presOf" srcId="{E21EA54B-748E-4289-B723-DAA83B098DC2}" destId="{8226E555-9C55-473C-9F11-360E6D56437B}" srcOrd="0" destOrd="0" presId="urn:microsoft.com/office/officeart/2008/layout/VerticalCurvedList"/>
    <dgm:cxn modelId="{2147C949-277C-4D43-9610-DEBE98785D2A}" srcId="{D89F96F7-7478-496B-8EDF-51147C272161}" destId="{C2206783-63F5-49E8-8C62-E32046A4856E}" srcOrd="7" destOrd="0" parTransId="{DE69B10C-93A6-4CC3-9ED9-852DA54C9F32}" sibTransId="{5312BF33-323E-4061-954B-47F5A940C395}"/>
    <dgm:cxn modelId="{F8E11BF9-1283-42D8-B4B0-C31D5589B896}" srcId="{D89F96F7-7478-496B-8EDF-51147C272161}" destId="{FAFAB584-DF30-4586-8E25-CFD472501D45}" srcOrd="2" destOrd="0" parTransId="{502E68E7-5153-414D-A1D7-8CB960C58718}" sibTransId="{64B6CD80-9D54-45E0-90CF-F3934EDEF1F7}"/>
    <dgm:cxn modelId="{8EF815DB-1723-46B5-8865-40457CB7F091}" type="presOf" srcId="{2B7AFAA9-5D4D-460A-B8DC-5119E0513EBF}" destId="{A9E3236A-CE4B-4107-BE72-9978DA6AD539}" srcOrd="0" destOrd="0" presId="urn:microsoft.com/office/officeart/2008/layout/VerticalCurvedList"/>
    <dgm:cxn modelId="{C25A3D78-033B-47B9-8CB7-DFF66D8A14F6}" type="presParOf" srcId="{7F019CF0-78C5-4696-BF76-C195D33A194F}" destId="{DB26EE7B-488B-49B3-9873-F5B0FE088409}" srcOrd="0" destOrd="0" presId="urn:microsoft.com/office/officeart/2008/layout/VerticalCurvedList"/>
    <dgm:cxn modelId="{42BB020A-1CD2-484C-8C39-69C3C612A446}" type="presParOf" srcId="{DB26EE7B-488B-49B3-9873-F5B0FE088409}" destId="{ED9642B0-C442-441F-9EE7-3F44FD8115B9}" srcOrd="0" destOrd="0" presId="urn:microsoft.com/office/officeart/2008/layout/VerticalCurvedList"/>
    <dgm:cxn modelId="{CB7D7D54-1DC9-475C-9188-E2CFA9907DA9}" type="presParOf" srcId="{ED9642B0-C442-441F-9EE7-3F44FD8115B9}" destId="{56103B0B-06DB-43AD-9996-49EEC498F2C0}" srcOrd="0" destOrd="0" presId="urn:microsoft.com/office/officeart/2008/layout/VerticalCurvedList"/>
    <dgm:cxn modelId="{50548D03-67E4-495F-8B74-18B0B2FDDA59}" type="presParOf" srcId="{ED9642B0-C442-441F-9EE7-3F44FD8115B9}" destId="{BD614A7D-7389-414A-9369-9C3AFCEE63BF}" srcOrd="1" destOrd="0" presId="urn:microsoft.com/office/officeart/2008/layout/VerticalCurvedList"/>
    <dgm:cxn modelId="{DF5D9668-115B-4BE6-ABD5-31BB09BF617A}" type="presParOf" srcId="{ED9642B0-C442-441F-9EE7-3F44FD8115B9}" destId="{8E1CA075-9BE2-4E4A-8E7F-EBE85EEDC122}" srcOrd="2" destOrd="0" presId="urn:microsoft.com/office/officeart/2008/layout/VerticalCurvedList"/>
    <dgm:cxn modelId="{B538DF8F-334C-44B6-A9D3-463E9870C340}" type="presParOf" srcId="{ED9642B0-C442-441F-9EE7-3F44FD8115B9}" destId="{92A534B8-DFE1-4C7D-B0A1-3C9A6641C872}" srcOrd="3" destOrd="0" presId="urn:microsoft.com/office/officeart/2008/layout/VerticalCurvedList"/>
    <dgm:cxn modelId="{92CD06F9-E3EE-4E8C-9D34-AAB9279F0427}" type="presParOf" srcId="{DB26EE7B-488B-49B3-9873-F5B0FE088409}" destId="{8226E555-9C55-473C-9F11-360E6D56437B}" srcOrd="1" destOrd="0" presId="urn:microsoft.com/office/officeart/2008/layout/VerticalCurvedList"/>
    <dgm:cxn modelId="{6DA0E0D9-1585-48CF-B156-0EA427ADD357}" type="presParOf" srcId="{DB26EE7B-488B-49B3-9873-F5B0FE088409}" destId="{F044DEDF-CA43-4DCD-B4A9-C8A86B3E8337}" srcOrd="2" destOrd="0" presId="urn:microsoft.com/office/officeart/2008/layout/VerticalCurvedList"/>
    <dgm:cxn modelId="{5360027E-4CB8-4C3E-839F-19D9B542F500}" type="presParOf" srcId="{F044DEDF-CA43-4DCD-B4A9-C8A86B3E8337}" destId="{2EC703EB-E3F2-4853-BAAF-97023CF8BCF5}" srcOrd="0" destOrd="0" presId="urn:microsoft.com/office/officeart/2008/layout/VerticalCurvedList"/>
    <dgm:cxn modelId="{9089F2F4-FACF-4477-92B5-C8329BD36C33}" type="presParOf" srcId="{DB26EE7B-488B-49B3-9873-F5B0FE088409}" destId="{DD05C9EA-EAF6-47CC-BC8B-4048A7F9ED07}" srcOrd="3" destOrd="0" presId="urn:microsoft.com/office/officeart/2008/layout/VerticalCurvedList"/>
    <dgm:cxn modelId="{AC57572C-697E-4A25-8CB9-E129998E6244}" type="presParOf" srcId="{DB26EE7B-488B-49B3-9873-F5B0FE088409}" destId="{E0C501C5-8D62-49CB-BC42-0875C0584071}" srcOrd="4" destOrd="0" presId="urn:microsoft.com/office/officeart/2008/layout/VerticalCurvedList"/>
    <dgm:cxn modelId="{CBBDC910-B460-4650-A217-A02CA3B7BB5F}" type="presParOf" srcId="{E0C501C5-8D62-49CB-BC42-0875C0584071}" destId="{6369E293-58D4-4D30-85A5-87C15DA091CD}" srcOrd="0" destOrd="0" presId="urn:microsoft.com/office/officeart/2008/layout/VerticalCurvedList"/>
    <dgm:cxn modelId="{3CA6305A-F629-44E2-A91F-E2B90C9A6249}" type="presParOf" srcId="{DB26EE7B-488B-49B3-9873-F5B0FE088409}" destId="{68A4996E-3269-4449-B394-FE3C85BB1F7C}" srcOrd="5" destOrd="0" presId="urn:microsoft.com/office/officeart/2008/layout/VerticalCurvedList"/>
    <dgm:cxn modelId="{F9A249C9-2606-48B1-879B-AB8FC4859C45}" type="presParOf" srcId="{DB26EE7B-488B-49B3-9873-F5B0FE088409}" destId="{B4B67A52-3794-4AAA-9F2C-1C912960579E}" srcOrd="6" destOrd="0" presId="urn:microsoft.com/office/officeart/2008/layout/VerticalCurvedList"/>
    <dgm:cxn modelId="{77C6D01E-AAD7-4D30-AF67-2CE989B561C3}" type="presParOf" srcId="{B4B67A52-3794-4AAA-9F2C-1C912960579E}" destId="{A081B058-B927-4751-AF4A-F1605150EA1A}" srcOrd="0" destOrd="0" presId="urn:microsoft.com/office/officeart/2008/layout/VerticalCurvedList"/>
    <dgm:cxn modelId="{AF86D9FA-D7CB-491F-B24F-DA4F69AA72AD}" type="presParOf" srcId="{DB26EE7B-488B-49B3-9873-F5B0FE088409}" destId="{BBA04187-584C-4BD5-B2C1-592ABB475CCF}" srcOrd="7" destOrd="0" presId="urn:microsoft.com/office/officeart/2008/layout/VerticalCurvedList"/>
    <dgm:cxn modelId="{88F3CC28-207E-466A-8216-F11562D9C83F}" type="presParOf" srcId="{DB26EE7B-488B-49B3-9873-F5B0FE088409}" destId="{06CFCD6F-D6F6-4FBD-B249-14362F49B9DE}" srcOrd="8" destOrd="0" presId="urn:microsoft.com/office/officeart/2008/layout/VerticalCurvedList"/>
    <dgm:cxn modelId="{130C0D94-F49A-4187-A025-770FA76FAE29}" type="presParOf" srcId="{06CFCD6F-D6F6-4FBD-B249-14362F49B9DE}" destId="{A006DD9B-65FF-4218-B73C-AC8A530DD0EC}" srcOrd="0" destOrd="0" presId="urn:microsoft.com/office/officeart/2008/layout/VerticalCurvedList"/>
    <dgm:cxn modelId="{DD932EFF-339D-453E-9863-76F288200CFA}" type="presParOf" srcId="{DB26EE7B-488B-49B3-9873-F5B0FE088409}" destId="{A9E3236A-CE4B-4107-BE72-9978DA6AD539}" srcOrd="9" destOrd="0" presId="urn:microsoft.com/office/officeart/2008/layout/VerticalCurvedList"/>
    <dgm:cxn modelId="{D8CA5BF0-7089-422E-ABF0-5F0E046CC506}" type="presParOf" srcId="{DB26EE7B-488B-49B3-9873-F5B0FE088409}" destId="{1080ABB5-3459-40F5-AF34-7BA1296E9D3D}" srcOrd="10" destOrd="0" presId="urn:microsoft.com/office/officeart/2008/layout/VerticalCurvedList"/>
    <dgm:cxn modelId="{2682FCB1-5A46-4192-9FD6-A783A935EBDC}" type="presParOf" srcId="{1080ABB5-3459-40F5-AF34-7BA1296E9D3D}" destId="{36E12AEE-A487-459B-8FEF-0EE4EDFACBB6}" srcOrd="0" destOrd="0" presId="urn:microsoft.com/office/officeart/2008/layout/VerticalCurvedList"/>
    <dgm:cxn modelId="{F447EE3A-97AA-4D1B-B731-DE9748503EBD}" type="presParOf" srcId="{DB26EE7B-488B-49B3-9873-F5B0FE088409}" destId="{8CD63668-1E8D-4459-BDF2-748463084F35}" srcOrd="11" destOrd="0" presId="urn:microsoft.com/office/officeart/2008/layout/VerticalCurvedList"/>
    <dgm:cxn modelId="{D38D4D0E-FAEE-4733-BE35-481DB9CC2720}" type="presParOf" srcId="{DB26EE7B-488B-49B3-9873-F5B0FE088409}" destId="{6F1F5404-6F32-413D-83A4-DA9F3DC8A0FC}" srcOrd="12" destOrd="0" presId="urn:microsoft.com/office/officeart/2008/layout/VerticalCurvedList"/>
    <dgm:cxn modelId="{EADF8713-CD80-447C-9A4E-09E7E1C45DE5}" type="presParOf" srcId="{6F1F5404-6F32-413D-83A4-DA9F3DC8A0FC}" destId="{288941FE-BE92-447C-A11C-96262E468D2F}" srcOrd="0" destOrd="0" presId="urn:microsoft.com/office/officeart/2008/layout/VerticalCurvedList"/>
    <dgm:cxn modelId="{7ADBB5EB-00E0-4D54-829B-EE3C5FFF6A79}" type="presParOf" srcId="{DB26EE7B-488B-49B3-9873-F5B0FE088409}" destId="{0C6CC8DB-6FB6-4536-9A88-B293E6A772AE}" srcOrd="13" destOrd="0" presId="urn:microsoft.com/office/officeart/2008/layout/VerticalCurvedList"/>
    <dgm:cxn modelId="{AA50F234-D3A2-4B85-9796-5E54AF617A7A}" type="presParOf" srcId="{DB26EE7B-488B-49B3-9873-F5B0FE088409}" destId="{50B5E86E-D5AA-47C9-87C6-DB68DE8DBB90}" srcOrd="14" destOrd="0" presId="urn:microsoft.com/office/officeart/2008/layout/VerticalCurvedList"/>
    <dgm:cxn modelId="{FF947B8C-3422-4036-AF91-638085A7812A}" type="presParOf" srcId="{50B5E86E-D5AA-47C9-87C6-DB68DE8DBB90}" destId="{703541AE-400D-4167-943C-2B161C930A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14A7D-7389-414A-9369-9C3AFCEE63BF}">
      <dsp:nvSpPr>
        <dsp:cNvPr id="0" name=""/>
        <dsp:cNvSpPr/>
      </dsp:nvSpPr>
      <dsp:spPr>
        <a:xfrm>
          <a:off x="-6161271" y="-943281"/>
          <a:ext cx="7339361" cy="7339361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6E555-9C55-473C-9F11-360E6D56437B}">
      <dsp:nvSpPr>
        <dsp:cNvPr id="0" name=""/>
        <dsp:cNvSpPr/>
      </dsp:nvSpPr>
      <dsp:spPr>
        <a:xfrm>
          <a:off x="382513" y="247884"/>
          <a:ext cx="7645502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PGIRS 2005 – 2020 Acuerdo Metropolitano N° 04 27 febrero/ 2006</a:t>
          </a:r>
          <a:endParaRPr lang="es-ES" sz="1600" kern="1200" dirty="0"/>
        </a:p>
      </dsp:txBody>
      <dsp:txXfrm>
        <a:off x="382513" y="247884"/>
        <a:ext cx="7645502" cy="495550"/>
      </dsp:txXfrm>
    </dsp:sp>
    <dsp:sp modelId="{2EC703EB-E3F2-4853-BAAF-97023CF8BCF5}">
      <dsp:nvSpPr>
        <dsp:cNvPr id="0" name=""/>
        <dsp:cNvSpPr/>
      </dsp:nvSpPr>
      <dsp:spPr>
        <a:xfrm>
          <a:off x="72794" y="185940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5C9EA-EAF6-47CC-BC8B-4048A7F9ED07}">
      <dsp:nvSpPr>
        <dsp:cNvPr id="0" name=""/>
        <dsp:cNvSpPr/>
      </dsp:nvSpPr>
      <dsp:spPr>
        <a:xfrm>
          <a:off x="831279" y="991646"/>
          <a:ext cx="7196736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Ley 142 de 1994</a:t>
          </a:r>
        </a:p>
      </dsp:txBody>
      <dsp:txXfrm>
        <a:off x="831279" y="991646"/>
        <a:ext cx="7196736" cy="495550"/>
      </dsp:txXfrm>
    </dsp:sp>
    <dsp:sp modelId="{6369E293-58D4-4D30-85A5-87C15DA091CD}">
      <dsp:nvSpPr>
        <dsp:cNvPr id="0" name=""/>
        <dsp:cNvSpPr/>
      </dsp:nvSpPr>
      <dsp:spPr>
        <a:xfrm>
          <a:off x="521560" y="929702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4996E-3269-4449-B394-FE3C85BB1F7C}">
      <dsp:nvSpPr>
        <dsp:cNvPr id="0" name=""/>
        <dsp:cNvSpPr/>
      </dsp:nvSpPr>
      <dsp:spPr>
        <a:xfrm>
          <a:off x="1077200" y="1734862"/>
          <a:ext cx="6950815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600" kern="1200" dirty="0"/>
            <a:t>Decreto 1077 del 2015, compilados del Decreto 2981 del 2013</a:t>
          </a:r>
          <a:endParaRPr lang="es-ES" sz="1600" kern="1200" dirty="0"/>
        </a:p>
      </dsp:txBody>
      <dsp:txXfrm>
        <a:off x="1077200" y="1734862"/>
        <a:ext cx="6950815" cy="495550"/>
      </dsp:txXfrm>
    </dsp:sp>
    <dsp:sp modelId="{A081B058-B927-4751-AF4A-F1605150EA1A}">
      <dsp:nvSpPr>
        <dsp:cNvPr id="0" name=""/>
        <dsp:cNvSpPr/>
      </dsp:nvSpPr>
      <dsp:spPr>
        <a:xfrm>
          <a:off x="767481" y="1672918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04187-584C-4BD5-B2C1-592ABB475CCF}">
      <dsp:nvSpPr>
        <dsp:cNvPr id="0" name=""/>
        <dsp:cNvSpPr/>
      </dsp:nvSpPr>
      <dsp:spPr>
        <a:xfrm>
          <a:off x="1155720" y="2478624"/>
          <a:ext cx="6872295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Resolución 0754/2014</a:t>
          </a:r>
        </a:p>
      </dsp:txBody>
      <dsp:txXfrm>
        <a:off x="1155720" y="2478624"/>
        <a:ext cx="6872295" cy="495550"/>
      </dsp:txXfrm>
    </dsp:sp>
    <dsp:sp modelId="{A006DD9B-65FF-4218-B73C-AC8A530DD0EC}">
      <dsp:nvSpPr>
        <dsp:cNvPr id="0" name=""/>
        <dsp:cNvSpPr/>
      </dsp:nvSpPr>
      <dsp:spPr>
        <a:xfrm>
          <a:off x="846001" y="2416680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3236A-CE4B-4107-BE72-9978DA6AD539}">
      <dsp:nvSpPr>
        <dsp:cNvPr id="0" name=""/>
        <dsp:cNvSpPr/>
      </dsp:nvSpPr>
      <dsp:spPr>
        <a:xfrm>
          <a:off x="1111537" y="3312967"/>
          <a:ext cx="6950815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Resolución CRA 720/2015</a:t>
          </a:r>
        </a:p>
      </dsp:txBody>
      <dsp:txXfrm>
        <a:off x="1111537" y="3312967"/>
        <a:ext cx="6950815" cy="495550"/>
      </dsp:txXfrm>
    </dsp:sp>
    <dsp:sp modelId="{36E12AEE-A487-459B-8FEF-0EE4EDFACBB6}">
      <dsp:nvSpPr>
        <dsp:cNvPr id="0" name=""/>
        <dsp:cNvSpPr/>
      </dsp:nvSpPr>
      <dsp:spPr>
        <a:xfrm>
          <a:off x="767481" y="3160442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63668-1E8D-4459-BDF2-748463084F35}">
      <dsp:nvSpPr>
        <dsp:cNvPr id="0" name=""/>
        <dsp:cNvSpPr/>
      </dsp:nvSpPr>
      <dsp:spPr>
        <a:xfrm>
          <a:off x="831279" y="3965602"/>
          <a:ext cx="7196736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Decreto 596/2016 y Resolución 276/2016 (MVCT). Reglamentación del esquema operativo del aprovechamiento</a:t>
          </a:r>
          <a:endParaRPr lang="es-ES" sz="1600" kern="1200" dirty="0"/>
        </a:p>
      </dsp:txBody>
      <dsp:txXfrm>
        <a:off x="831279" y="3965602"/>
        <a:ext cx="7196736" cy="495550"/>
      </dsp:txXfrm>
    </dsp:sp>
    <dsp:sp modelId="{288941FE-BE92-447C-A11C-96262E468D2F}">
      <dsp:nvSpPr>
        <dsp:cNvPr id="0" name=""/>
        <dsp:cNvSpPr/>
      </dsp:nvSpPr>
      <dsp:spPr>
        <a:xfrm>
          <a:off x="521560" y="3903658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CC8DB-6FB6-4536-9A88-B293E6A772AE}">
      <dsp:nvSpPr>
        <dsp:cNvPr id="0" name=""/>
        <dsp:cNvSpPr/>
      </dsp:nvSpPr>
      <dsp:spPr>
        <a:xfrm>
          <a:off x="417683" y="4866116"/>
          <a:ext cx="7645502" cy="49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34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CONPES 3874 de 2016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Resolución 0472/2017 Gestión Integral de RCD. </a:t>
          </a:r>
        </a:p>
      </dsp:txBody>
      <dsp:txXfrm>
        <a:off x="417683" y="4866116"/>
        <a:ext cx="7645502" cy="495550"/>
      </dsp:txXfrm>
    </dsp:sp>
    <dsp:sp modelId="{703541AE-400D-4167-943C-2B161C930A14}">
      <dsp:nvSpPr>
        <dsp:cNvPr id="0" name=""/>
        <dsp:cNvSpPr/>
      </dsp:nvSpPr>
      <dsp:spPr>
        <a:xfrm>
          <a:off x="72794" y="4647420"/>
          <a:ext cx="619437" cy="619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22A2-3214-4CB1-93FF-4408409B000E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39DF-5DEA-4348-A9DB-F870C33521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312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39DF-5DEA-4348-A9DB-F870C3352114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959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B39DF-5DEA-4348-A9DB-F870C335211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24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39DF-5DEA-4348-A9DB-F870C3352114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543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39DF-5DEA-4348-A9DB-F870C3352114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139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184305" y="4465573"/>
            <a:ext cx="8269045" cy="1473486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s-MX" sz="4500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agregar título de la presentación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4" y="3041"/>
            <a:ext cx="1978236" cy="6588259"/>
          </a:xfrm>
          <a:prstGeom prst="rect">
            <a:avLst/>
          </a:prstGeom>
        </p:spPr>
      </p:pic>
      <p:cxnSp>
        <p:nvCxnSpPr>
          <p:cNvPr id="12" name="Conector recto 8"/>
          <p:cNvCxnSpPr/>
          <p:nvPr userDrawn="1"/>
        </p:nvCxnSpPr>
        <p:spPr>
          <a:xfrm>
            <a:off x="3184305" y="6040159"/>
            <a:ext cx="9007695" cy="0"/>
          </a:xfrm>
          <a:prstGeom prst="line">
            <a:avLst/>
          </a:prstGeom>
          <a:ln w="381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703" y="6091295"/>
            <a:ext cx="1379746" cy="5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41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4A444-AFAF-45AE-ADA1-BCBC9F0C0AA0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6029-19CF-46FC-9A0A-E2FC6350F4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5238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9928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053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740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3152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60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9131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2925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161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es-ES" sz="2160" kern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CO" noProof="0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67542" y="1864426"/>
            <a:ext cx="10295907" cy="3794096"/>
          </a:xfrm>
        </p:spPr>
        <p:txBody>
          <a:bodyPr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dirty="0"/>
              <a:t>Si se requiere una nueva diapositiva, entrar a: INSERTAR &gt; Nueva diapositiva [y ahí se encontrarán las diferentes opciones de diseño]</a:t>
            </a:r>
            <a:endParaRPr lang="es-ES" dirty="0"/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  <p:cxnSp>
        <p:nvCxnSpPr>
          <p:cNvPr id="9" name="Conector recto 49"/>
          <p:cNvCxnSpPr/>
          <p:nvPr userDrawn="1"/>
        </p:nvCxnSpPr>
        <p:spPr>
          <a:xfrm>
            <a:off x="487241" y="-28130"/>
            <a:ext cx="0" cy="104004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703" y="6091295"/>
            <a:ext cx="1379746" cy="5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49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1606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4466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2BA1-7723-4C29-A24F-FAC2DFB48603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C250-BB0A-4DA0-A3FD-81146AC052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8871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es-ES" sz="2160" kern="0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CO" noProof="0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67542" y="1864426"/>
            <a:ext cx="10295907" cy="3794096"/>
          </a:xfrm>
        </p:spPr>
        <p:txBody>
          <a:bodyPr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dirty="0"/>
              <a:t>Si se requiere una nueva diapositiva, entrar a: INSERTAR &gt; Nueva diapositiva [y ahí se encontrarán las diferentes opciones de diseño]</a:t>
            </a:r>
            <a:endParaRPr lang="es-ES" dirty="0"/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  <p:cxnSp>
        <p:nvCxnSpPr>
          <p:cNvPr id="9" name="Conector recto 49"/>
          <p:cNvCxnSpPr/>
          <p:nvPr userDrawn="1"/>
        </p:nvCxnSpPr>
        <p:spPr>
          <a:xfrm>
            <a:off x="487241" y="-28130"/>
            <a:ext cx="0" cy="104004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703" y="6091295"/>
            <a:ext cx="1379746" cy="5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58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184305" y="4465573"/>
            <a:ext cx="8269045" cy="1473486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s-MX" sz="4500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agregar título de la presentación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4" y="3041"/>
            <a:ext cx="1978236" cy="6588259"/>
          </a:xfrm>
          <a:prstGeom prst="rect">
            <a:avLst/>
          </a:prstGeom>
        </p:spPr>
      </p:pic>
      <p:cxnSp>
        <p:nvCxnSpPr>
          <p:cNvPr id="12" name="Conector recto 8"/>
          <p:cNvCxnSpPr/>
          <p:nvPr userDrawn="1"/>
        </p:nvCxnSpPr>
        <p:spPr>
          <a:xfrm>
            <a:off x="3184305" y="6040159"/>
            <a:ext cx="9007695" cy="0"/>
          </a:xfrm>
          <a:prstGeom prst="line">
            <a:avLst/>
          </a:prstGeom>
          <a:ln w="381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430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6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67542" y="1864426"/>
            <a:ext cx="10295907" cy="3794096"/>
          </a:xfrm>
        </p:spPr>
        <p:txBody>
          <a:bodyPr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dirty="0"/>
              <a:t>Si se requiere una nueva diapositiva, entrar a: INSERTAR &gt; Nueva diapositiva [y ahí se encontrarán las diferentes opciones de diseño]</a:t>
            </a:r>
            <a:endParaRPr lang="es-ES" dirty="0"/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  <p:cxnSp>
        <p:nvCxnSpPr>
          <p:cNvPr id="9" name="Conector recto 49"/>
          <p:cNvCxnSpPr/>
          <p:nvPr userDrawn="1"/>
        </p:nvCxnSpPr>
        <p:spPr>
          <a:xfrm>
            <a:off x="487241" y="-28130"/>
            <a:ext cx="0" cy="104004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7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03218" y="1801874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37218" y="1801874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7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6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19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65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6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14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4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62544" y="1211283"/>
            <a:ext cx="9019799" cy="5512246"/>
          </a:xfrm>
        </p:spPr>
        <p:txBody>
          <a:bodyPr vert="eaVert">
            <a:normAutofit/>
          </a:bodyPr>
          <a:lstStyle>
            <a:lvl1pPr>
              <a:defRPr sz="1600">
                <a:latin typeface="+mn-lt"/>
                <a:cs typeface="Arial" panose="020B0604020202020204" pitchFamily="34" charset="0"/>
              </a:defRPr>
            </a:lvl1pPr>
            <a:lvl2pPr>
              <a:defRPr sz="1600">
                <a:latin typeface="+mn-lt"/>
                <a:cs typeface="Arial" panose="020B0604020202020204" pitchFamily="34" charset="0"/>
              </a:defRPr>
            </a:lvl2pPr>
            <a:lvl3pPr>
              <a:defRPr sz="16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5C3DF-27B1-4AF6-9CDC-E6E4A59E6E4B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A6087-EBE0-45B9-9ED7-15101F29320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15376" y="-2811626"/>
            <a:ext cx="1107747" cy="6731000"/>
          </a:xfrm>
          <a:prstGeom prst="rect">
            <a:avLst/>
          </a:prstGeom>
        </p:spPr>
      </p:pic>
      <p:pic>
        <p:nvPicPr>
          <p:cNvPr id="12" name="Imagen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79234" y="-2693132"/>
            <a:ext cx="1107747" cy="6494011"/>
          </a:xfrm>
          <a:prstGeom prst="rect">
            <a:avLst/>
          </a:prstGeom>
        </p:spPr>
      </p:pic>
      <p:sp>
        <p:nvSpPr>
          <p:cNvPr id="13" name="Rectángulo 5"/>
          <p:cNvSpPr/>
          <p:nvPr userDrawn="1"/>
        </p:nvSpPr>
        <p:spPr>
          <a:xfrm rot="5400000">
            <a:off x="8863457" y="3529459"/>
            <a:ext cx="5750250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6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 rot="5400000">
            <a:off x="9054758" y="3752636"/>
            <a:ext cx="5367647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8123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298" y="3947975"/>
            <a:ext cx="5159248" cy="1858671"/>
          </a:xfrm>
          <a:prstGeom prst="rect">
            <a:avLst/>
          </a:prstGeom>
        </p:spPr>
      </p:pic>
      <p:pic>
        <p:nvPicPr>
          <p:cNvPr id="24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8" y="0"/>
            <a:ext cx="1118652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1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03218" y="1801874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37218" y="1801874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7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es-ES" sz="2160" kern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19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703" y="6091295"/>
            <a:ext cx="1379746" cy="5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8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080273" y="4228067"/>
            <a:ext cx="8269045" cy="1473486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defRPr lang="es-MX" sz="3200" kern="1200" cap="all" baseline="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agregar título de la presentación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5C3DF-27B1-4AF6-9CDC-E6E4A59E6E4B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A6087-EBE0-45B9-9ED7-15101F29320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ector recto 5"/>
          <p:cNvCxnSpPr/>
          <p:nvPr userDrawn="1"/>
        </p:nvCxnSpPr>
        <p:spPr>
          <a:xfrm flipH="1" flipV="1">
            <a:off x="2974461" y="4228067"/>
            <a:ext cx="0" cy="2629935"/>
          </a:xfrm>
          <a:prstGeom prst="line">
            <a:avLst/>
          </a:prstGeom>
          <a:ln w="381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7"/>
          <p:cNvSpPr txBox="1"/>
          <p:nvPr userDrawn="1"/>
        </p:nvSpPr>
        <p:spPr>
          <a:xfrm>
            <a:off x="9326702" y="726032"/>
            <a:ext cx="2307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www.metropol.gov.co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@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areametropol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10" name="Conector recto 49"/>
          <p:cNvCxnSpPr/>
          <p:nvPr userDrawn="1"/>
        </p:nvCxnSpPr>
        <p:spPr>
          <a:xfrm>
            <a:off x="11602916" y="-28130"/>
            <a:ext cx="0" cy="120161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1" y="8070"/>
            <a:ext cx="189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1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5C3DF-27B1-4AF6-9CDC-E6E4A59E6E4B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A6087-EBE0-45B9-9ED7-15101F29320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Conector recto 49"/>
          <p:cNvCxnSpPr/>
          <p:nvPr userDrawn="1"/>
        </p:nvCxnSpPr>
        <p:spPr>
          <a:xfrm>
            <a:off x="487241" y="-28130"/>
            <a:ext cx="0" cy="104004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2"/>
          <p:cNvSpPr/>
          <p:nvPr userDrawn="1"/>
        </p:nvSpPr>
        <p:spPr>
          <a:xfrm>
            <a:off x="475865" y="6452316"/>
            <a:ext cx="10272335" cy="206062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23047" y="281802"/>
            <a:ext cx="10515600" cy="460476"/>
          </a:xfrm>
        </p:spPr>
        <p:txBody>
          <a:bodyPr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4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0" name="11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806450"/>
            <a:ext cx="10531475" cy="420688"/>
          </a:xfrm>
        </p:spPr>
        <p:txBody>
          <a:bodyPr>
            <a:normAutofit/>
          </a:bodyPr>
          <a:lstStyle>
            <a:lvl1pPr marL="0" indent="0" algn="l" defTabSz="914400" rtl="0" eaLnBrk="1" fontAlgn="b" latinLnBrk="0" hangingPunct="1">
              <a:buNone/>
              <a:defRPr lang="es-ES" sz="1800" b="0" i="0" u="none" strike="noStrike" kern="1200" cap="all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Subtitulo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00" y="5500786"/>
            <a:ext cx="1228896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2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87241" y="5540189"/>
            <a:ext cx="10838694" cy="711237"/>
          </a:xfrm>
        </p:spPr>
        <p:txBody>
          <a:bodyPr anchor="b"/>
          <a:lstStyle>
            <a:lvl1pPr>
              <a:defRPr lang="es-ES" sz="2800" b="1" kern="1200" cap="all" baseline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/>
              <a:t>Haga clic para agregar título de sección o temática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5C3DF-27B1-4AF6-9CDC-E6E4A59E6E4B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A6087-EBE0-45B9-9ED7-15101F29320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ector recto 49"/>
          <p:cNvCxnSpPr/>
          <p:nvPr userDrawn="1"/>
        </p:nvCxnSpPr>
        <p:spPr>
          <a:xfrm>
            <a:off x="487241" y="-28130"/>
            <a:ext cx="0" cy="104004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2"/>
          <p:cNvSpPr/>
          <p:nvPr userDrawn="1"/>
        </p:nvSpPr>
        <p:spPr>
          <a:xfrm>
            <a:off x="475865" y="6452316"/>
            <a:ext cx="10272335" cy="206062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00" y="5500786"/>
            <a:ext cx="1228896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047" y="281802"/>
            <a:ext cx="10515600" cy="460476"/>
          </a:xfrm>
        </p:spPr>
        <p:txBody>
          <a:bodyPr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400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910000" cy="3832897"/>
          </a:xfrm>
        </p:spPr>
        <p:txBody>
          <a:bodyPr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dirty="0"/>
              <a:t>Si se requiere una nueva diapositiva, entrar a: INSERTAR &gt; Nueva diapositiva [y ahí se encontrarán las diferentes opciones de diseño]</a:t>
            </a:r>
            <a:endParaRPr lang="es-ES" dirty="0"/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5C3DF-27B1-4AF6-9CDC-E6E4A59E6E4B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A6087-EBE0-45B9-9ED7-15101F29320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2"/>
          <p:cNvSpPr/>
          <p:nvPr userDrawn="1"/>
        </p:nvSpPr>
        <p:spPr>
          <a:xfrm>
            <a:off x="475865" y="6452316"/>
            <a:ext cx="10272335" cy="206062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Conector recto 49"/>
          <p:cNvCxnSpPr/>
          <p:nvPr userDrawn="1"/>
        </p:nvCxnSpPr>
        <p:spPr>
          <a:xfrm>
            <a:off x="487241" y="-28130"/>
            <a:ext cx="0" cy="1040048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806450"/>
            <a:ext cx="10531475" cy="420688"/>
          </a:xfrm>
        </p:spPr>
        <p:txBody>
          <a:bodyPr>
            <a:normAutofit/>
          </a:bodyPr>
          <a:lstStyle>
            <a:lvl1pPr marL="0" indent="0" algn="l" defTabSz="914400" rtl="0" eaLnBrk="1" fontAlgn="b" latinLnBrk="0" hangingPunct="1">
              <a:buNone/>
              <a:defRPr lang="es-ES" sz="1800" b="0" i="0" u="none" strike="noStrike" kern="1200" cap="all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Subtitulo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00" y="5500786"/>
            <a:ext cx="1228896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4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599E7-ADBA-4579-92B1-4348F8F41F63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2D767-2571-4EAD-93AE-A2E00A3D553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05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CA4BD-64A6-446A-8BF2-73B8933320D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24778-7CFA-42D9-BACA-EEBC9895A498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41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"/>
          <p:cNvSpPr/>
          <p:nvPr userDrawn="1"/>
        </p:nvSpPr>
        <p:spPr>
          <a:xfrm>
            <a:off x="1299411" y="257131"/>
            <a:ext cx="10892589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es-ES" sz="2160" kern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14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" y="0"/>
            <a:ext cx="1107747" cy="6731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703" y="6091295"/>
            <a:ext cx="1379746" cy="5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62544" y="1211283"/>
            <a:ext cx="9019799" cy="5512246"/>
          </a:xfrm>
        </p:spPr>
        <p:txBody>
          <a:bodyPr vert="eaVert">
            <a:normAutofit/>
          </a:bodyPr>
          <a:lstStyle>
            <a:lvl1pPr>
              <a:defRPr sz="1600">
                <a:latin typeface="+mn-lt"/>
                <a:cs typeface="Arial" panose="020B0604020202020204" pitchFamily="34" charset="0"/>
              </a:defRPr>
            </a:lvl1pPr>
            <a:lvl2pPr>
              <a:defRPr sz="1600">
                <a:latin typeface="+mn-lt"/>
                <a:cs typeface="Arial" panose="020B0604020202020204" pitchFamily="34" charset="0"/>
              </a:defRPr>
            </a:lvl2pPr>
            <a:lvl3pPr>
              <a:defRPr sz="16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11/01/2018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Imagen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15376" y="-2811626"/>
            <a:ext cx="1107747" cy="6731000"/>
          </a:xfrm>
          <a:prstGeom prst="rect">
            <a:avLst/>
          </a:prstGeom>
        </p:spPr>
      </p:pic>
      <p:pic>
        <p:nvPicPr>
          <p:cNvPr id="12" name="Imagen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79234" y="-2693132"/>
            <a:ext cx="1107747" cy="6494011"/>
          </a:xfrm>
          <a:prstGeom prst="rect">
            <a:avLst/>
          </a:prstGeom>
        </p:spPr>
      </p:pic>
      <p:sp>
        <p:nvSpPr>
          <p:cNvPr id="13" name="Rectángulo 5"/>
          <p:cNvSpPr/>
          <p:nvPr userDrawn="1"/>
        </p:nvSpPr>
        <p:spPr>
          <a:xfrm rot="5400000">
            <a:off x="8863457" y="3529459"/>
            <a:ext cx="5750250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es-ES" sz="2160" kern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 rot="5400000">
            <a:off x="9054758" y="3752636"/>
            <a:ext cx="5367647" cy="460476"/>
          </a:xfrm>
        </p:spPr>
        <p:txBody>
          <a:bodyPr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619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298" y="3947975"/>
            <a:ext cx="5159248" cy="1858671"/>
          </a:xfrm>
          <a:prstGeom prst="rect">
            <a:avLst/>
          </a:prstGeom>
        </p:spPr>
      </p:pic>
      <p:pic>
        <p:nvPicPr>
          <p:cNvPr id="24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8" y="0"/>
            <a:ext cx="1118652" cy="6591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703" y="6091295"/>
            <a:ext cx="1379746" cy="5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E185-344A-444B-B0CA-84D92C741546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998-665C-4954-9C32-9EA3590F6C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998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BD43-5551-4F8A-9A54-F79490AC5970}" type="datetimeFigureOut">
              <a:rPr lang="es-CO" smtClean="0"/>
              <a:t>11/01/2018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244B-8A15-4B63-9DB4-2C02B08D3A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360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20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11/01/2018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6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11/01/2018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7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5C3DF-27B1-4AF6-9CDC-E6E4A59E6E4B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11/01/2018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A6087-EBE0-45B9-9ED7-15101F29320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55.xml"/><Relationship Id="rId3" Type="http://schemas.openxmlformats.org/officeDocument/2006/relationships/image" Target="../media/image13.png"/><Relationship Id="rId7" Type="http://schemas.openxmlformats.org/officeDocument/2006/relationships/slide" Target="slide18.xml"/><Relationship Id="rId12" Type="http://schemas.openxmlformats.org/officeDocument/2006/relationships/slide" Target="slide53.xml"/><Relationship Id="rId2" Type="http://schemas.openxmlformats.org/officeDocument/2006/relationships/image" Target="../media/image12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8.xml"/><Relationship Id="rId11" Type="http://schemas.openxmlformats.org/officeDocument/2006/relationships/slide" Target="slide43.xml"/><Relationship Id="rId5" Type="http://schemas.openxmlformats.org/officeDocument/2006/relationships/image" Target="../media/image15.png"/><Relationship Id="rId15" Type="http://schemas.openxmlformats.org/officeDocument/2006/relationships/image" Target="../media/image16.png"/><Relationship Id="rId10" Type="http://schemas.openxmlformats.org/officeDocument/2006/relationships/slide" Target="slide44.xml"/><Relationship Id="rId4" Type="http://schemas.openxmlformats.org/officeDocument/2006/relationships/image" Target="../media/image14.png"/><Relationship Id="rId9" Type="http://schemas.openxmlformats.org/officeDocument/2006/relationships/slide" Target="slide41.xml"/><Relationship Id="rId14" Type="http://schemas.openxmlformats.org/officeDocument/2006/relationships/slide" Target="slide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40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 flipH="1" flipV="1">
            <a:off x="2974461" y="4228067"/>
            <a:ext cx="0" cy="2629935"/>
          </a:xfrm>
          <a:prstGeom prst="line">
            <a:avLst/>
          </a:prstGeom>
          <a:ln w="381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9326702" y="726032"/>
            <a:ext cx="2307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>
                <a:latin typeface="Arial Black" panose="020B0A04020102020204" pitchFamily="34" charset="0"/>
              </a:rPr>
              <a:t>www.metropol.gov.co</a:t>
            </a:r>
          </a:p>
          <a:p>
            <a:pPr algn="r"/>
            <a:r>
              <a:rPr lang="es-MX" sz="1400">
                <a:latin typeface="Arial Black" panose="020B0A04020102020204" pitchFamily="34" charset="0"/>
              </a:rPr>
              <a:t>@</a:t>
            </a:r>
            <a:r>
              <a:rPr lang="es-MX" sz="1400" err="1">
                <a:latin typeface="Arial Black" panose="020B0A04020102020204" pitchFamily="34" charset="0"/>
              </a:rPr>
              <a:t>areametropol</a:t>
            </a:r>
            <a:endParaRPr lang="es-MX" sz="1400">
              <a:latin typeface="Arial Black" panose="020B0A04020102020204" pitchFamily="34" charset="0"/>
            </a:endParaRPr>
          </a:p>
        </p:txBody>
      </p:sp>
      <p:cxnSp>
        <p:nvCxnSpPr>
          <p:cNvPr id="10" name="Conector recto 49"/>
          <p:cNvCxnSpPr/>
          <p:nvPr/>
        </p:nvCxnSpPr>
        <p:spPr>
          <a:xfrm>
            <a:off x="11602916" y="-28130"/>
            <a:ext cx="0" cy="120161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097161" y="1249251"/>
            <a:ext cx="8967020" cy="5461515"/>
          </a:xfrm>
        </p:spPr>
        <p:txBody>
          <a:bodyPr>
            <a:noAutofit/>
          </a:bodyPr>
          <a:lstStyle/>
          <a:p>
            <a:r>
              <a:rPr lang="es-CO" sz="3600" dirty="0"/>
              <a:t>Actualización del </a:t>
            </a:r>
            <a:r>
              <a:rPr lang="es-CO" sz="3600" dirty="0" err="1"/>
              <a:t>pgirs</a:t>
            </a:r>
            <a:r>
              <a:rPr lang="es-CO" sz="3600" dirty="0"/>
              <a:t> regional del área metropolitana del valle de </a:t>
            </a:r>
            <a:r>
              <a:rPr lang="es-CO" sz="3600" dirty="0" err="1"/>
              <a:t>aburrá</a:t>
            </a:r>
            <a:r>
              <a:rPr lang="es-CO" sz="3600" dirty="0"/>
              <a:t> 2017-2030</a:t>
            </a:r>
            <a:br>
              <a:rPr lang="es-CO" sz="3600" dirty="0"/>
            </a:br>
            <a:r>
              <a:rPr lang="es-CO" sz="3600" dirty="0" smtClean="0"/>
              <a:t/>
            </a:r>
            <a:br>
              <a:rPr lang="es-CO" sz="3600" dirty="0" smtClean="0"/>
            </a:br>
            <a:r>
              <a:rPr lang="es-CO" sz="2400" dirty="0" smtClean="0">
                <a:solidFill>
                  <a:srgbClr val="0070C0"/>
                </a:solidFill>
              </a:rPr>
              <a:t>SOCALIZACIÓN TODAS LAS SUBDIRECCIONES AREA METROPOLITANA </a:t>
            </a:r>
            <a:r>
              <a:rPr lang="es-CO" sz="2400" dirty="0">
                <a:solidFill>
                  <a:srgbClr val="0070C0"/>
                </a:solidFill>
              </a:rPr>
              <a:t/>
            </a:r>
            <a:br>
              <a:rPr lang="es-CO" sz="2400" dirty="0">
                <a:solidFill>
                  <a:srgbClr val="0070C0"/>
                </a:solidFill>
              </a:rPr>
            </a:br>
            <a:r>
              <a:rPr lang="es-CO" sz="2400" dirty="0" smtClean="0">
                <a:solidFill>
                  <a:srgbClr val="0070C0"/>
                </a:solidFill>
              </a:rPr>
              <a:t>20 </a:t>
            </a:r>
            <a:r>
              <a:rPr lang="es-CO" sz="2400" dirty="0">
                <a:solidFill>
                  <a:srgbClr val="0070C0"/>
                </a:solidFill>
              </a:rPr>
              <a:t>DIC. DE 2017</a:t>
            </a:r>
            <a:br>
              <a:rPr lang="es-CO" sz="2400" dirty="0">
                <a:solidFill>
                  <a:srgbClr val="0070C0"/>
                </a:solidFill>
              </a:rPr>
            </a:br>
            <a:r>
              <a:rPr lang="es-CO" sz="2400" dirty="0" smtClean="0">
                <a:solidFill>
                  <a:srgbClr val="0070C0"/>
                </a:solidFill>
              </a:rPr>
              <a:t/>
            </a:r>
            <a:br>
              <a:rPr lang="es-CO" sz="2400" dirty="0" smtClean="0">
                <a:solidFill>
                  <a:srgbClr val="0070C0"/>
                </a:solidFill>
              </a:rPr>
            </a:br>
            <a:r>
              <a:rPr lang="es-CO" sz="2400" dirty="0" smtClean="0"/>
              <a:t>CONVENIO </a:t>
            </a:r>
            <a:r>
              <a:rPr lang="es-CO" sz="2400" dirty="0"/>
              <a:t>CD 1114_2016</a:t>
            </a:r>
            <a:br>
              <a:rPr lang="es-CO" sz="2400" dirty="0"/>
            </a:br>
            <a:r>
              <a:rPr lang="es-CO" sz="2400" cap="none" dirty="0">
                <a:latin typeface="Arial" panose="020B0604020202020204" pitchFamily="34" charset="0"/>
                <a:cs typeface="Arial" panose="020B0604020202020204" pitchFamily="34" charset="0"/>
              </a:rPr>
              <a:t>Área Metropolitana del Valle de </a:t>
            </a:r>
            <a:r>
              <a:rPr lang="es-CO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Aburrá</a:t>
            </a:r>
            <a:r>
              <a:rPr lang="es-CO" sz="2400" cap="none" dirty="0">
                <a:latin typeface="Arial" panose="020B0604020202020204" pitchFamily="34" charset="0"/>
                <a:cs typeface="Arial" panose="020B0604020202020204" pitchFamily="34" charset="0"/>
              </a:rPr>
              <a:t>_ ACODAL Seccional Noroccidente</a:t>
            </a:r>
            <a:br>
              <a:rPr lang="es-CO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400" cap="non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/>
            <a:endParaRPr lang="es-CO" sz="3600" b="1" dirty="0" smtClean="0">
              <a:solidFill>
                <a:srgbClr val="002060"/>
              </a:solidFill>
            </a:endParaRPr>
          </a:p>
          <a:p>
            <a:pPr lvl="0" algn="ctr"/>
            <a:endParaRPr lang="es-CO" sz="3600" b="1" dirty="0">
              <a:solidFill>
                <a:srgbClr val="002060"/>
              </a:solidFill>
            </a:endParaRPr>
          </a:p>
          <a:p>
            <a:pPr lvl="0" algn="ctr"/>
            <a:r>
              <a:rPr lang="es-CO" sz="3600" b="1" dirty="0" smtClean="0">
                <a:solidFill>
                  <a:srgbClr val="002060"/>
                </a:solidFill>
              </a:rPr>
              <a:t>2. INDICADORES-PROBLEMÁTICA-PRIORIZACIÓN</a:t>
            </a:r>
            <a:endParaRPr lang="es-CO" sz="3600" b="1" dirty="0">
              <a:solidFill>
                <a:srgbClr val="002060"/>
              </a:solidFill>
            </a:endParaRPr>
          </a:p>
          <a:p>
            <a:pPr algn="ctr"/>
            <a:endParaRPr 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32847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1952" y="3075194"/>
            <a:ext cx="10892589" cy="1032571"/>
          </a:xfrm>
        </p:spPr>
        <p:txBody>
          <a:bodyPr/>
          <a:lstStyle/>
          <a:p>
            <a:pPr algn="ctr"/>
            <a:r>
              <a:rPr lang="es-CO"/>
              <a:t>´SPR</a:t>
            </a:r>
            <a:r>
              <a:rPr lang="es-CO">
                <a:solidFill>
                  <a:schemeClr val="tx1"/>
                </a:solidFill>
              </a:rPr>
              <a:t>PRIORIZACIÓN DE PROBLEMÁTICAS REGIONALES DE GESTIÓN DE RESIDUOS EN EL VALLE DE ABURRÁ</a:t>
            </a:r>
            <a:br>
              <a:rPr lang="es-CO">
                <a:solidFill>
                  <a:schemeClr val="tx1"/>
                </a:solidFill>
              </a:rPr>
            </a:br>
            <a:r>
              <a:rPr lang="es-CO">
                <a:solidFill>
                  <a:schemeClr val="tx1"/>
                </a:solidFill>
              </a:rPr>
              <a:t>GRUPO COORDINADOR SESIÓN 10 NOV./2017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83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r="33334" b="38473"/>
          <a:stretch/>
        </p:blipFill>
        <p:spPr>
          <a:xfrm>
            <a:off x="8454134" y="4452791"/>
            <a:ext cx="3492500" cy="2392509"/>
          </a:xfrm>
          <a:prstGeom prst="rect">
            <a:avLst/>
          </a:prstGeom>
          <a:effectLst/>
        </p:spPr>
      </p:pic>
      <p:grpSp>
        <p:nvGrpSpPr>
          <p:cNvPr id="27" name="Grupo 26"/>
          <p:cNvGrpSpPr/>
          <p:nvPr/>
        </p:nvGrpSpPr>
        <p:grpSpPr>
          <a:xfrm>
            <a:off x="10021160" y="4892266"/>
            <a:ext cx="602793" cy="376662"/>
            <a:chOff x="9786453" y="4654422"/>
            <a:chExt cx="598068" cy="373710"/>
          </a:xfrm>
        </p:grpSpPr>
        <p:sp>
          <p:nvSpPr>
            <p:cNvPr id="26" name="Elipse 25"/>
            <p:cNvSpPr/>
            <p:nvPr/>
          </p:nvSpPr>
          <p:spPr>
            <a:xfrm>
              <a:off x="9860797" y="4657978"/>
              <a:ext cx="370155" cy="370154"/>
            </a:xfrm>
            <a:prstGeom prst="ellipse">
              <a:avLst/>
            </a:prstGeom>
            <a:solidFill>
              <a:srgbClr val="5C3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uadroTexto 24"/>
            <p:cNvSpPr txBox="1">
              <a:spLocks noChangeAspect="1"/>
            </p:cNvSpPr>
            <p:nvPr/>
          </p:nvSpPr>
          <p:spPr>
            <a:xfrm rot="20649647">
              <a:off x="9786453" y="4654422"/>
              <a:ext cx="598068" cy="366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D9A05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13</a:t>
              </a:r>
              <a:endParaRPr kumimoji="0" lang="es-CO" sz="2000" b="0" i="0" u="none" strike="noStrike" kern="1200" cap="none" spc="0" normalizeH="0" baseline="0" noProof="0">
                <a:ln>
                  <a:noFill/>
                </a:ln>
                <a:solidFill>
                  <a:srgbClr val="D9A05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37288" y="822743"/>
            <a:ext cx="10218058" cy="6029395"/>
            <a:chOff x="937288" y="898943"/>
            <a:chExt cx="10218058" cy="6029395"/>
          </a:xfrm>
        </p:grpSpPr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3" t="54127" r="12114" b="11746"/>
            <a:stretch/>
          </p:blipFill>
          <p:spPr>
            <a:xfrm>
              <a:off x="937288" y="980517"/>
              <a:ext cx="10218058" cy="5947821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88" y="898943"/>
              <a:ext cx="10218058" cy="5853062"/>
            </a:xfrm>
            <a:prstGeom prst="rect">
              <a:avLst/>
            </a:prstGeom>
          </p:spPr>
        </p:pic>
      </p:grpSp>
      <p:sp>
        <p:nvSpPr>
          <p:cNvPr id="22" name="CuadroTexto 21">
            <a:hlinkClick r:id="rId6" action="ppaction://hlinksldjump"/>
          </p:cNvPr>
          <p:cNvSpPr txBox="1"/>
          <p:nvPr/>
        </p:nvSpPr>
        <p:spPr>
          <a:xfrm>
            <a:off x="1489545" y="1081248"/>
            <a:ext cx="1655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s-CO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9" name="CuadroTexto 28">
            <a:hlinkClick r:id="rId7" action="ppaction://hlinksldjump"/>
          </p:cNvPr>
          <p:cNvSpPr txBox="1"/>
          <p:nvPr/>
        </p:nvSpPr>
        <p:spPr>
          <a:xfrm>
            <a:off x="3612275" y="1095696"/>
            <a:ext cx="1528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s-CO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0" name="CuadroTexto 29">
            <a:hlinkClick r:id="rId8" action="ppaction://hlinksldjump"/>
          </p:cNvPr>
          <p:cNvSpPr txBox="1"/>
          <p:nvPr/>
        </p:nvSpPr>
        <p:spPr>
          <a:xfrm>
            <a:off x="5615247" y="1084810"/>
            <a:ext cx="1740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s-CO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1" name="CuadroTexto 30">
            <a:hlinkClick r:id="rId8" action="ppaction://hlinksldjump"/>
          </p:cNvPr>
          <p:cNvSpPr txBox="1"/>
          <p:nvPr/>
        </p:nvSpPr>
        <p:spPr>
          <a:xfrm>
            <a:off x="7737977" y="1200993"/>
            <a:ext cx="1660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es-CO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2" name="CuadroTexto 31">
            <a:hlinkClick r:id="rId9" action="ppaction://hlinksldjump"/>
          </p:cNvPr>
          <p:cNvSpPr txBox="1"/>
          <p:nvPr/>
        </p:nvSpPr>
        <p:spPr>
          <a:xfrm>
            <a:off x="1515134" y="2371682"/>
            <a:ext cx="144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es-CO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CuadroTexto 32">
            <a:hlinkClick r:id="rId10" action="ppaction://hlinksldjump"/>
          </p:cNvPr>
          <p:cNvSpPr txBox="1"/>
          <p:nvPr/>
        </p:nvSpPr>
        <p:spPr>
          <a:xfrm>
            <a:off x="7356148" y="2675183"/>
            <a:ext cx="140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es-CO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4" name="CuadroTexto 33">
            <a:hlinkClick r:id="rId11" action="ppaction://hlinksldjump"/>
          </p:cNvPr>
          <p:cNvSpPr txBox="1"/>
          <p:nvPr/>
        </p:nvSpPr>
        <p:spPr>
          <a:xfrm>
            <a:off x="5504903" y="2540958"/>
            <a:ext cx="138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</a:t>
            </a:r>
            <a:endParaRPr kumimoji="0" lang="es-C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5" name="CuadroTexto 34">
            <a:hlinkClick r:id="rId12" action="ppaction://hlinksldjump"/>
          </p:cNvPr>
          <p:cNvSpPr txBox="1"/>
          <p:nvPr/>
        </p:nvSpPr>
        <p:spPr>
          <a:xfrm>
            <a:off x="9398330" y="2905092"/>
            <a:ext cx="1396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es-CO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6" name="CuadroTexto 35">
            <a:hlinkClick r:id="rId13" action="ppaction://hlinksldjump"/>
          </p:cNvPr>
          <p:cNvSpPr txBox="1"/>
          <p:nvPr/>
        </p:nvSpPr>
        <p:spPr>
          <a:xfrm>
            <a:off x="3145178" y="4084570"/>
            <a:ext cx="152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  <a:endParaRPr kumimoji="0" lang="es-CO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7" name="CuadroTexto 36">
            <a:hlinkClick r:id="" action="ppaction://noaction"/>
          </p:cNvPr>
          <p:cNvSpPr txBox="1"/>
          <p:nvPr/>
        </p:nvSpPr>
        <p:spPr>
          <a:xfrm>
            <a:off x="5140340" y="4201277"/>
            <a:ext cx="1705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  <a:endParaRPr kumimoji="0" lang="es-CO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CuadroTexto 37">
            <a:hlinkClick r:id="" action="ppaction://noaction"/>
          </p:cNvPr>
          <p:cNvSpPr txBox="1"/>
          <p:nvPr/>
        </p:nvSpPr>
        <p:spPr>
          <a:xfrm>
            <a:off x="6889053" y="4129625"/>
            <a:ext cx="93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  <a:endParaRPr kumimoji="0" lang="es-C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9" name="CuadroTexto 38">
            <a:hlinkClick r:id="rId14" action="ppaction://hlinksldjump"/>
          </p:cNvPr>
          <p:cNvSpPr txBox="1"/>
          <p:nvPr/>
        </p:nvSpPr>
        <p:spPr>
          <a:xfrm>
            <a:off x="3230286" y="2844648"/>
            <a:ext cx="177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es-CO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657599" y="-13025"/>
            <a:ext cx="8534401" cy="1139306"/>
            <a:chOff x="3657599" y="-13025"/>
            <a:chExt cx="8534401" cy="1139306"/>
          </a:xfrm>
        </p:grpSpPr>
        <p:sp>
          <p:nvSpPr>
            <p:cNvPr id="19" name="Rectángulo 18"/>
            <p:cNvSpPr/>
            <p:nvPr/>
          </p:nvSpPr>
          <p:spPr>
            <a:xfrm>
              <a:off x="9982200" y="-4019"/>
              <a:ext cx="2209800" cy="1130300"/>
            </a:xfrm>
            <a:prstGeom prst="rect">
              <a:avLst/>
            </a:prstGeom>
            <a:solidFill>
              <a:srgbClr val="9BD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9" y="-13025"/>
              <a:ext cx="8434525" cy="1042289"/>
            </a:xfrm>
            <a:prstGeom prst="rect">
              <a:avLst/>
            </a:prstGeom>
          </p:spPr>
        </p:pic>
      </p:grpSp>
      <p:pic>
        <p:nvPicPr>
          <p:cNvPr id="41" name="Imagen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" y="6040329"/>
            <a:ext cx="1813799" cy="6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3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653543"/>
            <a:ext cx="10892589" cy="460476"/>
          </a:xfrm>
        </p:spPr>
        <p:txBody>
          <a:bodyPr/>
          <a:lstStyle/>
          <a:p>
            <a:r>
              <a:rPr lang="es-CO" dirty="0" smtClean="0"/>
              <a:t>PRIORIZACIÓN de PROBLEMÁTICAS REGIONALES</a:t>
            </a:r>
            <a:br>
              <a:rPr lang="es-CO" dirty="0" smtClean="0"/>
            </a:br>
            <a:r>
              <a:rPr lang="es-CO" sz="1050" dirty="0" smtClean="0"/>
              <a:t>SESIÓN GRUPO COORDINADOR 10 DE NOVIEMBRE DE 2017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E08CA85-3A91-4551-8DE7-8040ACDF2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244392"/>
              </p:ext>
            </p:extLst>
          </p:nvPr>
        </p:nvGraphicFramePr>
        <p:xfrm>
          <a:off x="1954823" y="1204839"/>
          <a:ext cx="8269040" cy="520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lipse 3"/>
          <p:cNvSpPr/>
          <p:nvPr/>
        </p:nvSpPr>
        <p:spPr>
          <a:xfrm rot="16200000">
            <a:off x="327718" y="3434625"/>
            <a:ext cx="4690289" cy="9847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05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1952" y="3075194"/>
            <a:ext cx="10892589" cy="1032571"/>
          </a:xfrm>
        </p:spPr>
        <p:txBody>
          <a:bodyPr/>
          <a:lstStyle/>
          <a:p>
            <a:pPr algn="ctr"/>
            <a:r>
              <a:rPr lang="es-CO" dirty="0" smtClean="0">
                <a:solidFill>
                  <a:schemeClr val="tx1"/>
                </a:solidFill>
              </a:rPr>
              <a:t>METAS </a:t>
            </a:r>
            <a:r>
              <a:rPr lang="es-CO" dirty="0">
                <a:solidFill>
                  <a:schemeClr val="tx1"/>
                </a:solidFill>
              </a:rPr>
              <a:t>REGIONALES DE GESTIÓN DE RESIDUOS POR PROGRAMA  EN EL VALLE DE ABURRÁ</a:t>
            </a:r>
            <a:br>
              <a:rPr lang="es-CO" dirty="0">
                <a:solidFill>
                  <a:schemeClr val="tx1"/>
                </a:solidFill>
              </a:rPr>
            </a:br>
            <a:r>
              <a:rPr lang="es-CO" dirty="0">
                <a:solidFill>
                  <a:schemeClr val="tx1"/>
                </a:solidFill>
              </a:rPr>
              <a:t>GRUPO COORDINADOR SESIÓN 10 NOV./2017</a:t>
            </a:r>
            <a:endParaRPr lang="es-CO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411952" y="1790680"/>
            <a:ext cx="10892589" cy="1032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 smtClean="0"/>
              <a:t>´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508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4575808" y="3216634"/>
            <a:ext cx="450912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lnSpc>
                <a:spcPct val="90000"/>
              </a:lnSpc>
              <a:spcBef>
                <a:spcPts val="1000"/>
              </a:spcBef>
            </a:pPr>
            <a:r>
              <a:rPr lang="es-CO" sz="3600" b="1" dirty="0" smtClean="0">
                <a:solidFill>
                  <a:srgbClr val="002060"/>
                </a:solidFill>
              </a:rPr>
              <a:t>3. OBJETIVOS </a:t>
            </a:r>
            <a:r>
              <a:rPr lang="es-CO" sz="3600" b="1" dirty="0">
                <a:solidFill>
                  <a:srgbClr val="002060"/>
                </a:solidFill>
              </a:rPr>
              <a:t>Y METAS</a:t>
            </a:r>
          </a:p>
        </p:txBody>
      </p:sp>
    </p:spTree>
    <p:extLst>
      <p:ext uri="{BB962C8B-B14F-4D97-AF65-F5344CB8AC3E}">
        <p14:creationId xmlns:p14="http://schemas.microsoft.com/office/powerpoint/2010/main" val="17981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579" t="8462" r="10420" b="12054"/>
          <a:stretch/>
        </p:blipFill>
        <p:spPr>
          <a:xfrm>
            <a:off x="0" y="-66675"/>
            <a:ext cx="12191999" cy="69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444536"/>
            <a:ext cx="10892589" cy="460476"/>
          </a:xfrm>
        </p:spPr>
        <p:txBody>
          <a:bodyPr/>
          <a:lstStyle/>
          <a:p>
            <a:r>
              <a:rPr lang="es-CO" dirty="0" smtClean="0"/>
              <a:t>SOCIALIZACIÓN PGIRS-R:2017-2030-PROTOTIPOS-S. INFORMACIÓN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10789" y="1619795"/>
            <a:ext cx="10452661" cy="4038728"/>
          </a:xfrm>
        </p:spPr>
        <p:txBody>
          <a:bodyPr>
            <a:noAutofit/>
          </a:bodyPr>
          <a:lstStyle/>
          <a:p>
            <a:pPr algn="ctr"/>
            <a:r>
              <a:rPr lang="es-CO" sz="2400" b="1" dirty="0" smtClean="0">
                <a:solidFill>
                  <a:srgbClr val="002060"/>
                </a:solidFill>
              </a:rPr>
              <a:t>TEMARIO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ELEMENTOS INTRODUCTORIOS-NORMAS CLAVES-ANTECEDENTES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INDICADORES-PROBLEMÁTICA-PRIORIZACIÓN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OBJETIVOS </a:t>
            </a:r>
            <a:r>
              <a:rPr lang="es-CO" sz="2400" dirty="0">
                <a:solidFill>
                  <a:srgbClr val="002060"/>
                </a:solidFill>
              </a:rPr>
              <a:t>Y </a:t>
            </a:r>
            <a:r>
              <a:rPr lang="es-CO" sz="2400" dirty="0" smtClean="0">
                <a:solidFill>
                  <a:srgbClr val="002060"/>
                </a:solidFill>
              </a:rPr>
              <a:t>METAS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PROGRAMAS-PROYECTOS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ALGUNOS PROYECTOS ESTRATÉGICOS DEL PGIRS-R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PRESUPUESTO E INVERSIONES PGIRS-R-AMVA-2017-2030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VIDEOS PROTOTIPOS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 smtClean="0">
                <a:solidFill>
                  <a:srgbClr val="002060"/>
                </a:solidFill>
              </a:rPr>
              <a:t>PREGUNTAS</a:t>
            </a:r>
            <a:endParaRPr lang="es-CO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1693" t="8471" r="10640" b="12601"/>
          <a:stretch/>
        </p:blipFill>
        <p:spPr>
          <a:xfrm>
            <a:off x="0" y="0"/>
            <a:ext cx="12195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1" y="2539555"/>
            <a:ext cx="11094720" cy="1786596"/>
          </a:xfrm>
        </p:spPr>
        <p:txBody>
          <a:bodyPr/>
          <a:lstStyle/>
          <a:p>
            <a:pPr algn="ctr"/>
            <a:r>
              <a:rPr lang="es-CO" sz="3200" dirty="0" smtClean="0">
                <a:solidFill>
                  <a:schemeClr val="tx1"/>
                </a:solidFill>
              </a:rPr>
              <a:t>4. PROGRAMAS </a:t>
            </a:r>
            <a:r>
              <a:rPr lang="es-CO" sz="3200" dirty="0">
                <a:solidFill>
                  <a:schemeClr val="tx1"/>
                </a:solidFill>
              </a:rPr>
              <a:t>Y PROYECTOS PARA LOGRAR LAS METAS DE GESTIÓN DE RESIDUOS EN EL VALLE DE ABURRÁ AL AÑO 2030</a:t>
            </a:r>
          </a:p>
        </p:txBody>
      </p:sp>
    </p:spTree>
    <p:extLst>
      <p:ext uri="{BB962C8B-B14F-4D97-AF65-F5344CB8AC3E}">
        <p14:creationId xmlns:p14="http://schemas.microsoft.com/office/powerpoint/2010/main" val="15630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462A72E-A698-4ADA-9D4B-95E661480C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99411" y="1329120"/>
          <a:ext cx="10564030" cy="3191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C04E3F6A-1CDC-4FF3-9ACA-FF5F9F75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1" y="785761"/>
            <a:ext cx="10892589" cy="460476"/>
          </a:xfrm>
        </p:spPr>
        <p:txBody>
          <a:bodyPr/>
          <a:lstStyle/>
          <a:p>
            <a:r>
              <a:rPr lang="es-CO" dirty="0"/>
              <a:t>PROYECTOS REGIONALES PARA ALCANZAR LAS METAS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EC35E07-45AB-42D0-80AA-5B1FC65F5061}"/>
              </a:ext>
            </a:extLst>
          </p:cNvPr>
          <p:cNvSpPr/>
          <p:nvPr/>
        </p:nvSpPr>
        <p:spPr>
          <a:xfrm>
            <a:off x="1299411" y="215724"/>
            <a:ext cx="10732932" cy="62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">
              <a:lnSpc>
                <a:spcPct val="90000"/>
              </a:lnSpc>
              <a:spcBef>
                <a:spcPct val="0"/>
              </a:spcBef>
            </a:pPr>
            <a:r>
              <a:rPr lang="es-CO" sz="2800" b="1" cap="all" dirty="0">
                <a:solidFill>
                  <a:schemeClr val="bg1"/>
                </a:solidFill>
              </a:rPr>
              <a:t>Validación de Proyectos y Directrices PGIRS-R AMVA </a:t>
            </a:r>
            <a:r>
              <a:rPr lang="es-CO" sz="2800" b="1" cap="all" dirty="0" smtClean="0">
                <a:solidFill>
                  <a:schemeClr val="bg1"/>
                </a:solidFill>
              </a:rPr>
              <a:t>2017-2030</a:t>
            </a:r>
          </a:p>
          <a:p>
            <a:pPr fontAlgn="b">
              <a:lnSpc>
                <a:spcPct val="90000"/>
              </a:lnSpc>
              <a:spcBef>
                <a:spcPct val="0"/>
              </a:spcBef>
            </a:pPr>
            <a:r>
              <a:rPr lang="es-ES" sz="1050" b="1" cap="all" dirty="0" smtClean="0">
                <a:solidFill>
                  <a:schemeClr val="bg1"/>
                </a:solidFill>
              </a:rPr>
              <a:t>Sesión grupo coordinador 28 de noviembre de 2017</a:t>
            </a:r>
            <a:endParaRPr lang="es-CO" sz="105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FFA32AD-DBC4-402F-B6B2-51A796612C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99411" y="4663440"/>
          <a:ext cx="10800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88978219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660851539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352194082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1083986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P1. Ingreso y Uso de Información PGIRS-Sistema de Información, con Base Normativa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P7. Estandarización y Carga de </a:t>
                      </a:r>
                      <a:r>
                        <a:rPr lang="es-CO" sz="900" b="0" err="1">
                          <a:solidFill>
                            <a:sysClr val="windowText" lastClr="000000"/>
                          </a:solidFill>
                        </a:rPr>
                        <a:t>Info</a:t>
                      </a:r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 a SIG. Componente </a:t>
                      </a:r>
                      <a:r>
                        <a:rPr lang="es-CO" sz="900" b="0" err="1">
                          <a:solidFill>
                            <a:sysClr val="windowText" lastClr="000000"/>
                          </a:solidFill>
                        </a:rPr>
                        <a:t>Limp</a:t>
                      </a:r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.- </a:t>
                      </a:r>
                      <a:r>
                        <a:rPr lang="es-CO" sz="900" b="0" err="1">
                          <a:solidFill>
                            <a:sysClr val="windowText" lastClr="000000"/>
                          </a:solidFill>
                        </a:rPr>
                        <a:t>Lav</a:t>
                      </a:r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. de Áreas Publicas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P13. Construcción y Operación de REDECAS Reciclables Pequeña Escala en Sector Salud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P19. Construcción y Operación de REDPAF Tipo 1 para </a:t>
                      </a:r>
                      <a:r>
                        <a:rPr lang="es-CO" sz="900" b="0" err="1">
                          <a:solidFill>
                            <a:sysClr val="windowText" lastClr="000000"/>
                          </a:solidFill>
                        </a:rPr>
                        <a:t>Aprov</a:t>
                      </a:r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. de RCD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974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dirty="0"/>
                        <a:t>P2. Generar con MERU Cultura de Separación en la Fuente y Limpieza Publica con Base Normativa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P8. REDECAS Reciclables según Prototipos es Acertada para Alcance de Metas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P14. Guías para Desarrollo Empresarial de los Recicladores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P20. Diseño e Implementación de Guía para Gestión de RCD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41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dirty="0"/>
                        <a:t>P3. Red ECAS integrales en Zonas de Difícil Acceso.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P9. Construcción y Operación de REDECAS Reciclables Tipo 1 o 2 en AMVA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P15. Guías para Desarrollo de Competencias Laborales en Recicladores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P21.  REDECAS Integrales Rurales para </a:t>
                      </a:r>
                      <a:r>
                        <a:rPr lang="es-CO" sz="900" b="0" err="1">
                          <a:solidFill>
                            <a:sysClr val="windowText" lastClr="000000"/>
                          </a:solidFill>
                        </a:rPr>
                        <a:t>Aprov</a:t>
                      </a:r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. RS. Orgánicos y Reciclables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821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/>
                        <a:t>P4. Operación del SIMUT &amp;ET en el año 2030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P10. REDECAS Orgánicos según Prototipos es Acertada para Alcance de Metas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P16. Estudio Factibilidad Nuevo Sitio de Disposición Final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P22. Diseño e Implementación de Guía para Gestión del Riesgo Regional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929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P5. Estandarización y Carga de </a:t>
                      </a:r>
                      <a:r>
                        <a:rPr lang="es-CO" sz="900" b="0" dirty="0" err="1">
                          <a:solidFill>
                            <a:sysClr val="windowText" lastClr="000000"/>
                          </a:solidFill>
                        </a:rPr>
                        <a:t>Info</a:t>
                      </a: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 a SIG. Componente </a:t>
                      </a:r>
                      <a:r>
                        <a:rPr lang="es-CO" sz="900" b="0" dirty="0" err="1">
                          <a:solidFill>
                            <a:sysClr val="windowText" lastClr="000000"/>
                          </a:solidFill>
                        </a:rPr>
                        <a:t>Barr</a:t>
                      </a: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. y </a:t>
                      </a:r>
                      <a:r>
                        <a:rPr lang="es-CO" sz="900" b="0" dirty="0" err="1">
                          <a:solidFill>
                            <a:sysClr val="windowText" lastClr="000000"/>
                          </a:solidFill>
                        </a:rPr>
                        <a:t>Limp</a:t>
                      </a: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 Áreas Publicas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P11. Construcción y Operación de REDECAS Orgánicos Tipo 1 o 2 en AMVA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P17. Estudio para la Gestión de Residuos Especiales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790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P6. Estandarización y Carga de </a:t>
                      </a:r>
                      <a:r>
                        <a:rPr lang="es-CO" sz="900" b="0" dirty="0" err="1">
                          <a:solidFill>
                            <a:sysClr val="windowText" lastClr="000000"/>
                          </a:solidFill>
                        </a:rPr>
                        <a:t>Info</a:t>
                      </a: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 a SIG. Componente </a:t>
                      </a:r>
                      <a:r>
                        <a:rPr lang="es-CO" sz="900" b="0" dirty="0" err="1">
                          <a:solidFill>
                            <a:sysClr val="windowText" lastClr="000000"/>
                          </a:solidFill>
                        </a:rPr>
                        <a:t>Cort</a:t>
                      </a: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. </a:t>
                      </a:r>
                      <a:r>
                        <a:rPr lang="es-CO" sz="900" b="0" dirty="0" err="1">
                          <a:solidFill>
                            <a:sysClr val="windowText" lastClr="000000"/>
                          </a:solidFill>
                        </a:rPr>
                        <a:t>Cesp</a:t>
                      </a:r>
                      <a:r>
                        <a:rPr lang="es-CO" sz="900" b="0" dirty="0">
                          <a:solidFill>
                            <a:sysClr val="windowText" lastClr="000000"/>
                          </a:solidFill>
                        </a:rPr>
                        <a:t>. y Poda Arboles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P12. Construcción y Operación de REDECAS Integrales Pequeña Escala en Sector Educativo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900" b="0">
                          <a:solidFill>
                            <a:sysClr val="windowText" lastClr="000000"/>
                          </a:solidFill>
                        </a:rPr>
                        <a:t>P18. Construcción y Operación de REDPUL Tipo 1 o 2 para Gestión de RCD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164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2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04E3F6A-1CDC-4FF3-9ACA-FF5F9F75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1" y="769656"/>
            <a:ext cx="10892589" cy="460476"/>
          </a:xfrm>
        </p:spPr>
        <p:txBody>
          <a:bodyPr/>
          <a:lstStyle/>
          <a:p>
            <a:r>
              <a:rPr lang="es-CO" dirty="0"/>
              <a:t>PROYECTOS REGIONALES PARA ALCANZAR LAS </a:t>
            </a:r>
            <a:r>
              <a:rPr lang="es-CO" dirty="0" smtClean="0"/>
              <a:t>METAS </a:t>
            </a:r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EC35E07-45AB-42D0-80AA-5B1FC65F5061}"/>
              </a:ext>
            </a:extLst>
          </p:cNvPr>
          <p:cNvSpPr/>
          <p:nvPr/>
        </p:nvSpPr>
        <p:spPr>
          <a:xfrm>
            <a:off x="1299411" y="157460"/>
            <a:ext cx="11560246" cy="62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">
              <a:lnSpc>
                <a:spcPct val="90000"/>
              </a:lnSpc>
              <a:spcBef>
                <a:spcPct val="0"/>
              </a:spcBef>
            </a:pPr>
            <a:r>
              <a:rPr lang="es-CO" sz="2700" b="1" cap="all" dirty="0">
                <a:solidFill>
                  <a:schemeClr val="bg1"/>
                </a:solidFill>
              </a:rPr>
              <a:t>Validación De presupuesto para proyectos PGIRS-R AMVA </a:t>
            </a:r>
            <a:r>
              <a:rPr lang="es-CO" sz="2700" b="1" cap="all" dirty="0" smtClean="0">
                <a:solidFill>
                  <a:schemeClr val="bg1"/>
                </a:solidFill>
              </a:rPr>
              <a:t>2017-2030</a:t>
            </a:r>
          </a:p>
          <a:p>
            <a:pPr fontAlgn="b">
              <a:lnSpc>
                <a:spcPct val="90000"/>
              </a:lnSpc>
              <a:spcBef>
                <a:spcPct val="0"/>
              </a:spcBef>
            </a:pPr>
            <a:r>
              <a:rPr lang="es-ES" sz="1050" b="1" cap="all" dirty="0" smtClean="0">
                <a:solidFill>
                  <a:schemeClr val="bg1"/>
                </a:solidFill>
              </a:rPr>
              <a:t>Sesión grupo coordinador 13 de diciembre de 2017</a:t>
            </a:r>
            <a:endParaRPr lang="es-CO" sz="105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26515"/>
              </p:ext>
            </p:extLst>
          </p:nvPr>
        </p:nvGraphicFramePr>
        <p:xfrm>
          <a:off x="1572342" y="1256550"/>
          <a:ext cx="3169030" cy="5309591"/>
        </p:xfrm>
        <a:graphic>
          <a:graphicData uri="http://schemas.openxmlformats.org/drawingml/2006/table">
            <a:tbl>
              <a:tblPr firstRow="1" bandRow="1" bandCol="1">
                <a:tableStyleId>{912C8C85-51F0-491E-9774-3900AFEF0FD7}</a:tableStyleId>
              </a:tblPr>
              <a:tblGrid>
                <a:gridCol w="361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68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Productos de los Proyectos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Reciclables (15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P2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Reciclables (30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P3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Orgánicas (1,5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9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P4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Orgánicas (20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P5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Integrales de pequeña escala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0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P6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Diagnóstico Ambiental de Alternativas para localización de un relleno sanitario regional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2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P7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Estudio (Guía) Inclusión de Población Recicladora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2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P8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Estudio (Guía) Competencias Laborales Recicladores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9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P9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Puntos impios (80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Puntos limpios (250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P11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Planta Fija (2.000 Ton/día)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P12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Estudio Gestión de RCD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2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P13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Sistema de Gestión Integral de Residuos Sólidos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72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P14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Estudio (Guía) cultura de la separación en la fuente y cultura de la limpieza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72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P15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Estudio (Guía) para la gestión de Residuos Sólidos Especiales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P16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Integrales para zonas de difícil acceso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176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P17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Metodología para estandarizar las variables y parámetros asociados al corte de césped y poda de árboles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8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P18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ECAS Integrales para zonas rurales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5584525" y="5980500"/>
            <a:ext cx="457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Total Proyectos: 27</a:t>
            </a:r>
          </a:p>
          <a:p>
            <a:r>
              <a:rPr lang="es-CO" sz="2000" b="1" dirty="0" smtClean="0"/>
              <a:t>Total Presupuesto: $251.491.956.000</a:t>
            </a:r>
            <a:endParaRPr lang="es-CO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31" y="1230132"/>
            <a:ext cx="7199566" cy="47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D454999-3C56-4F24-81EF-FC25F4B4C322}"/>
              </a:ext>
            </a:extLst>
          </p:cNvPr>
          <p:cNvSpPr txBox="1">
            <a:spLocks/>
          </p:cNvSpPr>
          <p:nvPr/>
        </p:nvSpPr>
        <p:spPr>
          <a:xfrm>
            <a:off x="1299411" y="2103120"/>
            <a:ext cx="10892589" cy="2062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600" b="1" i="0" u="none" strike="noStrike" kern="1200" cap="all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lang="es-CO" sz="3600" dirty="0" smtClean="0">
                <a:solidFill>
                  <a:prstClr val="black"/>
                </a:solidFill>
              </a:rPr>
              <a:t>5. ALGUNOS Proyectos ESTRATÉGICOS </a:t>
            </a:r>
          </a:p>
          <a:p>
            <a:pPr algn="ctr"/>
            <a:r>
              <a:rPr lang="es-CO" sz="3600" dirty="0" smtClean="0">
                <a:solidFill>
                  <a:prstClr val="black"/>
                </a:solidFill>
              </a:rPr>
              <a:t> </a:t>
            </a:r>
            <a:r>
              <a:rPr kumimoji="0" lang="es-CO" sz="36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</a:t>
            </a:r>
            <a:r>
              <a:rPr kumimoji="0" lang="es-CO" sz="3600" b="1" i="0" u="none" strike="noStrike" kern="1200" cap="all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APROVECHAMIENTO</a:t>
            </a:r>
            <a:endParaRPr kumimoji="0" lang="es-CO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14BED47-85E1-498C-B22B-AE57A548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589" y="93989"/>
            <a:ext cx="942110" cy="1256286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F11B49A-D6C9-41D6-ADA9-CE761E7B99D7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1. REDECAS RECICLABLES.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capacidad 30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preinversión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1491921F-9C37-43BB-A860-648567F763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350275"/>
          <a:ext cx="6659590" cy="440106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1.1.1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Diseño detallado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3.  30 toneladas/día  con evaluación y viabilidad técnica, social, económica, financiera y propuesta de esquema empresarial.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Diseño detallado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3.  30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Diseños detallados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3.  30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D0108E77-0800-4F9C-9CFE-D56ADE78D5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6007100"/>
          <a:ext cx="8772162" cy="589244"/>
        </p:xfrm>
        <a:graphic>
          <a:graphicData uri="http://schemas.openxmlformats.org/drawingml/2006/table">
            <a:tbl>
              <a:tblPr/>
              <a:tblGrid>
                <a:gridCol w="1741775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447738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582649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$ 689´823.151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$ 4.138´938.905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936EF672-0413-4120-B9B1-F7BFB6C5B51E}"/>
              </a:ext>
            </a:extLst>
          </p:cNvPr>
          <p:cNvGrpSpPr>
            <a:grpSpLocks noChangeAspect="1"/>
          </p:cNvGrpSpPr>
          <p:nvPr/>
        </p:nvGrpSpPr>
        <p:grpSpPr>
          <a:xfrm>
            <a:off x="8332797" y="3012584"/>
            <a:ext cx="3995639" cy="1822579"/>
            <a:chOff x="5579587" y="3602864"/>
            <a:chExt cx="5925475" cy="270285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82DBB6A-8B42-403A-824B-89891213A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551" y="3602864"/>
              <a:ext cx="4877622" cy="1723483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7337A26-2404-4DE3-92FF-4345D27885EF}"/>
                </a:ext>
              </a:extLst>
            </p:cNvPr>
            <p:cNvSpPr txBox="1"/>
            <p:nvPr/>
          </p:nvSpPr>
          <p:spPr>
            <a:xfrm>
              <a:off x="5579587" y="5326346"/>
              <a:ext cx="5160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ESTACIÓN DE CLASIFICACIÓN Y APROVECHAMIENTO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4DE5849-B828-4D02-B1B0-F7F7BA1A8240}"/>
                </a:ext>
              </a:extLst>
            </p:cNvPr>
            <p:cNvSpPr txBox="1"/>
            <p:nvPr/>
          </p:nvSpPr>
          <p:spPr>
            <a:xfrm>
              <a:off x="9130351" y="5844054"/>
              <a:ext cx="2374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Reciclable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634F2427-7171-4578-8715-B5D4271789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5"/>
          <a:stretch/>
        </p:blipFill>
        <p:spPr>
          <a:xfrm>
            <a:off x="8854373" y="337592"/>
            <a:ext cx="1878559" cy="7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7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EAD4064-AEC6-4C7F-ABB6-3A68FF7E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70" r="13136"/>
          <a:stretch/>
        </p:blipFill>
        <p:spPr>
          <a:xfrm>
            <a:off x="8257022" y="2394857"/>
            <a:ext cx="3833379" cy="257807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14BED47-85E1-498C-B22B-AE57A5485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589" y="93989"/>
            <a:ext cx="942110" cy="1256286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F11B49A-D6C9-41D6-ADA9-CE761E7B99D7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1. REDECAS RECICLABLES.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capacidad 30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construcción             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1491921F-9C37-43BB-A860-648567F763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420233"/>
          <a:ext cx="6659590" cy="412674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1.1.2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3.  30 toneladas/día  con evaluación y viabilidad técnica, social, económica, financiera y propuesta de esquema empresarial.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de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3.  30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3.  30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12 - 18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C988ADC3-3B4E-4383-A64D-0AF5EB18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5"/>
          <a:stretch/>
        </p:blipFill>
        <p:spPr>
          <a:xfrm>
            <a:off x="8854373" y="337592"/>
            <a:ext cx="1878559" cy="798108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AB29DA7-7FEE-42E0-BC93-F1ECBD6F4D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$ 5.149´482.411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30.896´894.465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66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14BED47-85E1-498C-B22B-AE57A548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589" y="93989"/>
            <a:ext cx="942110" cy="12562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BCBEDAF-433F-41FE-9FB9-38A33BC21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/>
          <a:stretch/>
        </p:blipFill>
        <p:spPr>
          <a:xfrm>
            <a:off x="8749506" y="292492"/>
            <a:ext cx="1980889" cy="845342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F11B49A-D6C9-41D6-ADA9-CE761E7B99D7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1. REDECAS RECICLABLES.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capacidad 15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preinversión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58A0264-3BC0-466E-84AD-D686B82F1C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420233"/>
          <a:ext cx="6659590" cy="440106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1.2.1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Diseño detallado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2. 15 toneladas/día con evaluación y viabilidad técnica, social, económica, financiera y propuesta de esquema empresarial.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Diseño detallado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2.  15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Diseños detallados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2.  15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grpSp>
        <p:nvGrpSpPr>
          <p:cNvPr id="10" name="Grupo 9">
            <a:extLst>
              <a:ext uri="{FF2B5EF4-FFF2-40B4-BE49-F238E27FC236}">
                <a16:creationId xmlns:a16="http://schemas.microsoft.com/office/drawing/2014/main" id="{A52571CF-7CA4-4C57-8ED7-2571CBC0C0E7}"/>
              </a:ext>
            </a:extLst>
          </p:cNvPr>
          <p:cNvGrpSpPr>
            <a:grpSpLocks noChangeAspect="1"/>
          </p:cNvGrpSpPr>
          <p:nvPr/>
        </p:nvGrpSpPr>
        <p:grpSpPr>
          <a:xfrm>
            <a:off x="8332797" y="3012584"/>
            <a:ext cx="3995639" cy="1822579"/>
            <a:chOff x="5579587" y="3602864"/>
            <a:chExt cx="5925475" cy="270285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5ED286F-08A9-4454-B13D-DBB7E33E9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551" y="3602864"/>
              <a:ext cx="4877622" cy="1723483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CD98448-2D92-4127-BB57-CB4733FA88E8}"/>
                </a:ext>
              </a:extLst>
            </p:cNvPr>
            <p:cNvSpPr txBox="1"/>
            <p:nvPr/>
          </p:nvSpPr>
          <p:spPr>
            <a:xfrm>
              <a:off x="5579587" y="5326346"/>
              <a:ext cx="5160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ESTACIÓN DE CLASIFICACIÓN Y APROVECHAMIENTO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2332574-FE37-47AD-85CD-48D3BDF9EB45}"/>
                </a:ext>
              </a:extLst>
            </p:cNvPr>
            <p:cNvSpPr txBox="1"/>
            <p:nvPr/>
          </p:nvSpPr>
          <p:spPr>
            <a:xfrm>
              <a:off x="9130351" y="5844054"/>
              <a:ext cx="2374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Reciclable</a:t>
              </a:r>
            </a:p>
          </p:txBody>
        </p:sp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5983D81-0311-4B67-AF64-13EBA92C624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$ 623´425.911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$ 13.715´370.038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876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67542" y="1515291"/>
            <a:ext cx="10295907" cy="4143231"/>
          </a:xfrm>
        </p:spPr>
        <p:txBody>
          <a:bodyPr>
            <a:normAutofit/>
          </a:bodyPr>
          <a:lstStyle/>
          <a:p>
            <a:pPr marL="342900" lvl="0" indent="-342900" algn="ctr">
              <a:buFont typeface="+mj-lt"/>
              <a:buAutoNum type="arabicPeriod"/>
            </a:pPr>
            <a:endParaRPr lang="es-CO" sz="4800" dirty="0" smtClean="0">
              <a:solidFill>
                <a:srgbClr val="002060"/>
              </a:solidFill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es-CO" sz="4800" dirty="0" smtClean="0">
                <a:solidFill>
                  <a:srgbClr val="002060"/>
                </a:solidFill>
              </a:rPr>
              <a:t>ELEMENTOS </a:t>
            </a:r>
            <a:r>
              <a:rPr lang="es-CO" sz="4800" dirty="0">
                <a:solidFill>
                  <a:srgbClr val="002060"/>
                </a:solidFill>
              </a:rPr>
              <a:t>INTRODUCTORIOS-NORMAS CLAVES-ANTECEDENTES</a:t>
            </a:r>
          </a:p>
          <a:p>
            <a:pPr algn="ctr"/>
            <a:endParaRPr lang="es-CO" sz="4800" dirty="0"/>
          </a:p>
        </p:txBody>
      </p:sp>
    </p:spTree>
    <p:extLst>
      <p:ext uri="{BB962C8B-B14F-4D97-AF65-F5344CB8AC3E}">
        <p14:creationId xmlns:p14="http://schemas.microsoft.com/office/powerpoint/2010/main" val="13202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14BED47-85E1-498C-B22B-AE57A548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589" y="93989"/>
            <a:ext cx="942110" cy="12562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BCBEDAF-433F-41FE-9FB9-38A33BC21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/>
          <a:stretch/>
        </p:blipFill>
        <p:spPr>
          <a:xfrm>
            <a:off x="8749506" y="292492"/>
            <a:ext cx="1980889" cy="845342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F11B49A-D6C9-41D6-ADA9-CE761E7B99D7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1. REDECAS RECICLABLES.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capacidad 15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construcción             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58A0264-3BC0-466E-84AD-D686B82F1C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420233"/>
          <a:ext cx="6659590" cy="412674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1.2.2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2.  15 toneladas/día  con evaluación y viabilidad técnica, social, económica, financiera y propuesta de esquema empresarial.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de Red de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2.  15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ECAS de Residuos reciclables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2.  15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12 - 18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BEEE26CF-4C20-4681-8496-F5602C580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26" t="8254" r="22997"/>
          <a:stretch/>
        </p:blipFill>
        <p:spPr>
          <a:xfrm>
            <a:off x="8240496" y="2539999"/>
            <a:ext cx="3809405" cy="2513491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BA5216F-4A1B-48BE-9771-3E8396E324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$ 1.344´655.115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29.582´412.521</a:t>
                      </a:r>
                      <a:endParaRPr lang="es-CO" sz="2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697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8B218D-88B9-4022-9A49-1D2B722EF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44" y="-1"/>
            <a:ext cx="5366855" cy="685800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A46C459-B54F-4022-8BBB-755BC1F2EED6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1. totales REDECAS RECICLABLES. 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MAPA DE DISTRIBUCIÓN EN AMVA.               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3722EA2-5BEA-4D5F-B4BC-179363224D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805350"/>
          <a:ext cx="4951221" cy="3190264"/>
        </p:xfrm>
        <a:graphic>
          <a:graphicData uri="http://schemas.openxmlformats.org/drawingml/2006/table">
            <a:tbl>
              <a:tblPr/>
              <a:tblGrid>
                <a:gridCol w="1598421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 RECICLABLES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(ECA 3)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ECAS de 30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 RECICLABLES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(ECA 2)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ECAS de 15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ECAS</a:t>
                      </a:r>
                    </a:p>
                    <a:p>
                      <a:pPr lvl="0"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 un total de aprovechamiento </a:t>
                      </a:r>
                    </a:p>
                    <a:p>
                      <a:pPr lvl="0"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510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FC181C0-7E3F-4ABA-812A-E6E92C7C22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5555155"/>
          <a:ext cx="4951221" cy="753600"/>
        </p:xfrm>
        <a:graphic>
          <a:graphicData uri="http://schemas.openxmlformats.org/drawingml/2006/table">
            <a:tbl>
              <a:tblPr/>
              <a:tblGrid>
                <a:gridCol w="1871690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079531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$ 78.333´615.928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065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8C0D54B-D78B-4481-97DB-0A20D33E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143" y="93847"/>
            <a:ext cx="945556" cy="12766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4F8F56-8136-4CB0-A7F9-59F7384F8FA9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2. REDECAS ORGÁNICOS.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capacidad 20-40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preinversión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9BB05F89-701E-4A8B-A2EF-78EC1CDD4F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420233"/>
          <a:ext cx="6659590" cy="440106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2.1.1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Diseño de detallado de  red de ECA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4. 20 a 40 toneladas/día, con evaluación y viabilidad  técnica, Social, económica, financiera y  propuesta de esquema empresarial. 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Diseño de la Red de ECAS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4.  20 A 40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 Diseños de ECAS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4.  20 A 40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12 - 18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4D47ECE-73D5-4E77-9D7F-00F5F52142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$ 676´571.311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$ 10.148´569.662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D4B20B61-43C2-4D99-BB8E-CD2186280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645" y="3012584"/>
            <a:ext cx="3289056" cy="11621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D7F0F76-076F-42A7-94D2-2134C8B9F1E5}"/>
              </a:ext>
            </a:extLst>
          </p:cNvPr>
          <p:cNvSpPr txBox="1"/>
          <p:nvPr/>
        </p:nvSpPr>
        <p:spPr>
          <a:xfrm>
            <a:off x="8332797" y="4174756"/>
            <a:ext cx="3479558" cy="2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ESTACIÓN DE CLASIFICACIÓN Y APROVECHAMIENTO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9D543-69B8-4590-9743-0F6D8D1748B8}"/>
              </a:ext>
            </a:extLst>
          </p:cNvPr>
          <p:cNvSpPr txBox="1"/>
          <p:nvPr/>
        </p:nvSpPr>
        <p:spPr>
          <a:xfrm>
            <a:off x="10673245" y="4522954"/>
            <a:ext cx="160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Orgánicos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F562C86-86C9-420A-9E16-CA9DE1B2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53" y="357332"/>
            <a:ext cx="1934563" cy="68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09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8C0D54B-D78B-4481-97DB-0A20D33E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143" y="93847"/>
            <a:ext cx="945556" cy="1276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2D955D-E848-4566-BC2B-A26745B3F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87" y="-1964599"/>
            <a:ext cx="1980889" cy="91719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4F8F56-8136-4CB0-A7F9-59F7384F8FA9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2. REDECAS ORGÁNICOS.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capacidad 20-40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Construcción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9BB05F89-701E-4A8B-A2EF-78EC1CDD4F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420233"/>
          <a:ext cx="6659590" cy="412674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2.1.2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de  red de ECA 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4. 20 a 40 toneladas/día, con evaluación y viabilidad  técnica, Social, económica, financiera y  propuesta de esquema empresarial. 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de ECAS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ECA 4.  20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ECAS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4.  20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12 - 18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7A72319-98C0-4C4B-966D-8144DC4AB3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$ 4.522´591.790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$ 67.838´876.856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6C1FBA44-914A-43C9-B8AC-B7E682F53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4" t="-1" r="19095" b="852"/>
          <a:stretch/>
        </p:blipFill>
        <p:spPr>
          <a:xfrm>
            <a:off x="8607067" y="3892147"/>
            <a:ext cx="2945795" cy="17154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20260F-9DB4-40A5-AFF7-45A0408BB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16"/>
          <a:stretch/>
        </p:blipFill>
        <p:spPr>
          <a:xfrm>
            <a:off x="8390396" y="2048406"/>
            <a:ext cx="3444303" cy="15424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5FCFDD-A226-4BE7-A1A1-46D1FD0D9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53" y="357332"/>
            <a:ext cx="1934563" cy="68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24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8C0D54B-D78B-4481-97DB-0A20D33E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98" y="93847"/>
            <a:ext cx="945556" cy="1276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2D955D-E848-4566-BC2B-A26745B3F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61" y="241825"/>
            <a:ext cx="1980889" cy="91719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4F8F56-8136-4CB0-A7F9-59F7384F8FA9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2. REDECAS ORGÁNICOS. </a:t>
            </a:r>
            <a:r>
              <a:rPr kumimoji="0" lang="es-CO" sz="20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capacidad 0,5-1,5 ton/día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Construcción y puesta en marcha </a:t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9BB05F89-701E-4A8B-A2EF-78EC1CDD4F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715203"/>
          <a:ext cx="6659590" cy="3669544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PROYECTO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2.2.1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y puesta en operación de REDECAS de residuos orgánicos ECA 1 de 0,5 a 1,5 toneladas/día 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Construcción y puesta en marcha de la Red de 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 Residuos Orgánicos 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REDECAS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 base en 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  1,5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 ECAS de Residuos Orgánicos REDECAS con base en </a:t>
                      </a:r>
                      <a:r>
                        <a:rPr lang="es-CO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prediseños</a:t>
                      </a: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ECA 1.  1,5 toneladas/día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meses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286FAE4-3178-4BBE-BDE0-2402A68355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$ 243´440.170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$ 9.737´606.783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672B2ED8-3A42-4D84-B443-1E83BA228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54" y="4388464"/>
            <a:ext cx="3597031" cy="140134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44FD9A-3AB4-497E-B777-B48D0600AF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7"/>
          <a:stretch/>
        </p:blipFill>
        <p:spPr>
          <a:xfrm>
            <a:off x="8385016" y="1715203"/>
            <a:ext cx="3545427" cy="23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98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A46C459-B54F-4022-8BBB-755BC1F2EED6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1. totales </a:t>
            </a:r>
            <a:r>
              <a:rPr kumimoji="0" lang="es-CO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REDECAS</a:t>
            </a:r>
            <a:r>
              <a:rPr kumimoji="0" lang="es-CO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ORGÁNICOS. 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MAPA DE DISTRIBUCIÓN EN </a:t>
            </a:r>
            <a:r>
              <a:rPr kumimoji="0" lang="es-CO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AMVA</a:t>
            </a:r>
            <a:r>
              <a:rPr kumimoji="0" lang="es-CO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       </a:t>
            </a:r>
            <a:br>
              <a:rPr kumimoji="0" lang="es-CO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3722EA2-5BEA-4D5F-B4BC-179363224D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805350"/>
          <a:ext cx="4951221" cy="3190264"/>
        </p:xfrm>
        <a:graphic>
          <a:graphicData uri="http://schemas.openxmlformats.org/drawingml/2006/table">
            <a:tbl>
              <a:tblPr/>
              <a:tblGrid>
                <a:gridCol w="1598421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ORGÁNICOS </a:t>
                      </a:r>
                    </a:p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s-CO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</a:t>
                      </a:r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4)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ECAS de 20 - 40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ORGÁNICOS</a:t>
                      </a:r>
                    </a:p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s-CO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</a:t>
                      </a:r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1)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ECAS de 0,5 - 1,5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 un total de aprovechamiento </a:t>
                      </a:r>
                    </a:p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320 -660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FC181C0-7E3F-4ABA-812A-E6E92C7C22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5555155"/>
          <a:ext cx="4951221" cy="753600"/>
        </p:xfrm>
        <a:graphic>
          <a:graphicData uri="http://schemas.openxmlformats.org/drawingml/2006/table">
            <a:tbl>
              <a:tblPr/>
              <a:tblGrid>
                <a:gridCol w="1871690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079531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$ 87.725´053.301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99DFA5C7-425F-4649-9D84-637646DB7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46" y="0"/>
            <a:ext cx="5366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28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D1B96D1B-64DE-443F-B429-413DE7564F85}"/>
              </a:ext>
            </a:extLst>
          </p:cNvPr>
          <p:cNvGrpSpPr>
            <a:grpSpLocks noChangeAspect="1"/>
          </p:cNvGrpSpPr>
          <p:nvPr/>
        </p:nvGrpSpPr>
        <p:grpSpPr>
          <a:xfrm>
            <a:off x="10538433" y="326073"/>
            <a:ext cx="1307208" cy="842350"/>
            <a:chOff x="10089023" y="93847"/>
            <a:chExt cx="1981206" cy="127666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8C0D54B-D78B-4481-97DB-0A20D33E0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4673" y="93847"/>
              <a:ext cx="945556" cy="127666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FF912E8-64E7-475D-AF69-BF40916BD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89023" y="93989"/>
              <a:ext cx="942110" cy="1256286"/>
            </a:xfrm>
            <a:prstGeom prst="rect">
              <a:avLst/>
            </a:prstGeom>
          </p:spPr>
        </p:pic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616A57D-8447-4EF4-8F53-C25B73A1C5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10" y="1418686"/>
          <a:ext cx="6659590" cy="4089600"/>
        </p:xfrm>
        <a:graphic>
          <a:graphicData uri="http://schemas.openxmlformats.org/drawingml/2006/table">
            <a:tbl>
              <a:tblPr/>
              <a:tblGrid>
                <a:gridCol w="1549105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5110485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Implementar una red de aprovechamiento de residuos en sitio mediante el desarrollo e instalación de la capacidad logística en generadores identificados con alto potencial para el aprovechamiento 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Poner en operación la RED DE ECAS INTEGRALES (RECICLABLES Y ORGÁNICOS), con al menos </a:t>
                      </a:r>
                      <a:r>
                        <a:rPr lang="es-CO" sz="2000" b="1" i="0" u="sng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520 ECAS</a:t>
                      </a:r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integrales de pequeña escala en funcionamiento al año 2030. </a:t>
                      </a:r>
                    </a:p>
                    <a:p>
                      <a:pPr lvl="0" algn="just" fontAlgn="ctr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(Construcción de 40 ECA/año)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  <a:tr h="6935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fontAlgn="ctr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años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42007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D8555F0D-A7D0-4FF7-999A-0913573C5621}"/>
              </a:ext>
            </a:extLst>
          </p:cNvPr>
          <p:cNvSpPr txBox="1">
            <a:spLocks/>
          </p:cNvSpPr>
          <p:nvPr/>
        </p:nvSpPr>
        <p:spPr>
          <a:xfrm>
            <a:off x="1299411" y="261656"/>
            <a:ext cx="10892589" cy="810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3. REDECAS INTEGRALES DE PEQUEÑA ESCALA en urbanizaciones y </a:t>
            </a:r>
          </a:p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establecimientos de educación, salud, plazas de mercado y grandes generadores </a:t>
            </a:r>
            <a: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s-CO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CO" sz="1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7. APROVECHAMIENTO.</a:t>
            </a:r>
          </a:p>
        </p:txBody>
      </p:sp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7031D689-C8FD-40A5-A32E-AC58CEEF9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270" y="1244715"/>
            <a:ext cx="2180059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BEAB8C30-5D01-41A7-AA2C-56F062F6A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79" y="3328576"/>
            <a:ext cx="2088502" cy="2520000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8A66458-D013-486E-9288-7F63EFF7AA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1109" y="6007100"/>
          <a:ext cx="9026995" cy="589244"/>
        </p:xfrm>
        <a:graphic>
          <a:graphicData uri="http://schemas.openxmlformats.org/drawingml/2006/table">
            <a:tbl>
              <a:tblPr/>
              <a:tblGrid>
                <a:gridCol w="1711796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  <a:gridCol w="3747540">
                  <a:extLst>
                    <a:ext uri="{9D8B030D-6E8A-4147-A177-3AD203B41FA5}">
                      <a16:colId xmlns:a16="http://schemas.microsoft.com/office/drawing/2014/main" val="644130268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$ 30´087.198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Vr </a:t>
                      </a:r>
                      <a:r>
                        <a:rPr lang="es-CO" sz="2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</a:t>
                      </a:r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$ 15.645´343.168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6665BCED-3B68-4505-818B-6F0889B12B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59" y="4131330"/>
            <a:ext cx="1883748" cy="14128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F4785B-167C-41B4-8DA6-BC885FAC7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56" y="1665768"/>
            <a:ext cx="1883747" cy="14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3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D454999-3C56-4F24-81EF-FC25F4B4C322}"/>
              </a:ext>
            </a:extLst>
          </p:cNvPr>
          <p:cNvSpPr txBox="1">
            <a:spLocks/>
          </p:cNvSpPr>
          <p:nvPr/>
        </p:nvSpPr>
        <p:spPr>
          <a:xfrm>
            <a:off x="1299411" y="2103120"/>
            <a:ext cx="10892589" cy="2062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600" b="1" i="0" u="none" strike="noStrike" kern="1200" cap="all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Presupuestos </a:t>
            </a:r>
            <a:r>
              <a:rPr kumimoji="0" lang="es-CO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</a:t>
            </a:r>
            <a:r>
              <a:rPr kumimoji="0" lang="es-CO" sz="36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inversiones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 smtClean="0">
                <a:solidFill>
                  <a:prstClr val="black"/>
                </a:solidFill>
                <a:latin typeface="Calibri"/>
              </a:rPr>
              <a:t>PGIRS-R-AMVA-2017-2030</a:t>
            </a:r>
            <a:endParaRPr kumimoji="0" lang="es-CO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256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D00E3-7D43-4C01-949B-37D39C6D1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4AD4DC-8D7A-4BF8-93A6-69A8FDF7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199478"/>
            <a:ext cx="10708105" cy="496069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Detalle por programa – proyectos y distribución en el tiempo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2846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A1B837-7AC2-432D-956D-DB7FDC188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167954"/>
            <a:ext cx="10732168" cy="492002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Detalle por programa – proyectos y distribución en el tiempo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7851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12007"/>
            <a:ext cx="10892589" cy="967814"/>
          </a:xfrm>
        </p:spPr>
        <p:txBody>
          <a:bodyPr/>
          <a:lstStyle/>
          <a:p>
            <a:r>
              <a:rPr lang="es-CO" dirty="0"/>
              <a:t>CONVENIO cd 1114 DE 2016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411110" y="1410015"/>
          <a:ext cx="6976534" cy="33883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46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9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b="1" dirty="0"/>
                        <a:t>CONTRATISTA: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Asociación Colombiana De Ingeniería</a:t>
                      </a:r>
                      <a:r>
                        <a:rPr lang="es-CO" baseline="0" dirty="0"/>
                        <a:t> Sanitaria Y Ambiental “</a:t>
                      </a:r>
                      <a:r>
                        <a:rPr lang="es-CO" baseline="0" dirty="0" err="1"/>
                        <a:t>ACODAL</a:t>
                      </a:r>
                      <a:r>
                        <a:rPr lang="es-CO" baseline="0" dirty="0"/>
                        <a:t> Seccional Noroccidente”</a:t>
                      </a:r>
                      <a:endParaRPr lang="es-C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b="1" dirty="0"/>
                        <a:t>OBJETO: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Aunar esfuerzos para la actualización del Plan de Gestión Integral de Residuos Sólidos Regional (</a:t>
                      </a:r>
                      <a:r>
                        <a:rPr lang="es-CO" dirty="0" err="1"/>
                        <a:t>PGIRS</a:t>
                      </a:r>
                      <a:r>
                        <a:rPr lang="es-CO" dirty="0"/>
                        <a:t>-R) y el desarrollo de prototipos empresariales para la gestión de residuos reciclables, orgánicos y residuos de construcción y demolición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b="1" dirty="0"/>
                        <a:t>VALOR: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$1.734.819.499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Aporte </a:t>
                      </a:r>
                      <a:r>
                        <a:rPr lang="es-CO" dirty="0" err="1"/>
                        <a:t>AMVA</a:t>
                      </a:r>
                      <a:r>
                        <a:rPr lang="es-CO" dirty="0"/>
                        <a:t>: $1.387.079.000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Aporte </a:t>
                      </a:r>
                      <a:r>
                        <a:rPr lang="es-CO" dirty="0" err="1"/>
                        <a:t>ACODAL</a:t>
                      </a:r>
                      <a:r>
                        <a:rPr lang="es-CO" dirty="0"/>
                        <a:t>: $347.740. 499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b="1" dirty="0"/>
                        <a:t>PLAZO: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Doce meses, a partir</a:t>
                      </a:r>
                      <a:r>
                        <a:rPr lang="es-CO" baseline="0" dirty="0"/>
                        <a:t> del 28 diciembre 2016</a:t>
                      </a:r>
                      <a:endParaRPr lang="es-C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551" y="1343377"/>
            <a:ext cx="3203456" cy="419700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99410" y="5654501"/>
            <a:ext cx="218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lang="es-CO" b="1" dirty="0" smtClean="0">
                <a:solidFill>
                  <a:prstClr val="black"/>
                </a:solidFill>
                <a:latin typeface="Calibri"/>
              </a:rPr>
              <a:t>Dic. 20</a:t>
            </a: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2017: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3488267" y="5114220"/>
            <a:ext cx="2546773" cy="724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 smtClean="0">
                <a:solidFill>
                  <a:prstClr val="white"/>
                </a:solidFill>
                <a:latin typeface="Calibri"/>
              </a:rPr>
              <a:t>98</a:t>
            </a: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Ejecución física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488266" y="5884695"/>
            <a:ext cx="2546774" cy="724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 smtClean="0">
                <a:solidFill>
                  <a:srgbClr val="FF0000"/>
                </a:solidFill>
                <a:latin typeface="Calibri"/>
              </a:rPr>
              <a:t>72</a:t>
            </a: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Ejecución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9767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0B8494-7C07-48F5-A04D-5A875F4D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210582"/>
            <a:ext cx="10519611" cy="473301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Detalle por programa – proyectos y distribución en el tiempo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687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B3918D-F18F-40D7-B40E-A89355836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184351"/>
            <a:ext cx="10599821" cy="491565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Detalle por programa – proyectos y distribución en el tiempo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42870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E529C1-DB2D-46CB-8A6D-6BD35861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219704"/>
            <a:ext cx="10471485" cy="461561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Detalle por programa – proyectos y distribución en el tiempo </a:t>
            </a:r>
            <a:endParaRPr lang="es-CO" sz="2000" dirty="0"/>
          </a:p>
        </p:txBody>
      </p:sp>
      <p:sp>
        <p:nvSpPr>
          <p:cNvPr id="8" name="Elipse 7"/>
          <p:cNvSpPr/>
          <p:nvPr/>
        </p:nvSpPr>
        <p:spPr>
          <a:xfrm>
            <a:off x="3238500" y="5403514"/>
            <a:ext cx="5219700" cy="5654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40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C3BD015-4E5C-4F3C-801B-946C135C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224090"/>
            <a:ext cx="8771021" cy="551359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Resumen de proyectos por programa</a:t>
            </a:r>
            <a:endParaRPr lang="es-CO" sz="2000" dirty="0"/>
          </a:p>
        </p:txBody>
      </p:sp>
      <p:sp>
        <p:nvSpPr>
          <p:cNvPr id="4" name="Elipse 3"/>
          <p:cNvSpPr/>
          <p:nvPr/>
        </p:nvSpPr>
        <p:spPr>
          <a:xfrm>
            <a:off x="5041900" y="1587500"/>
            <a:ext cx="5219700" cy="4318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5041900" y="6375400"/>
            <a:ext cx="5219700" cy="4318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17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512458-16C3-4D05-98FE-6D7AB25C8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0" y="1203158"/>
            <a:ext cx="9969019" cy="489685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Detalles por programa – inversión y </a:t>
            </a:r>
            <a:r>
              <a:rPr lang="es-CO" sz="2000" dirty="0" err="1" smtClean="0"/>
              <a:t>preinversión</a:t>
            </a:r>
            <a:endParaRPr lang="es-CO" sz="2000" dirty="0"/>
          </a:p>
        </p:txBody>
      </p:sp>
      <p:sp>
        <p:nvSpPr>
          <p:cNvPr id="7" name="Elipse 6"/>
          <p:cNvSpPr/>
          <p:nvPr/>
        </p:nvSpPr>
        <p:spPr>
          <a:xfrm>
            <a:off x="965200" y="2286000"/>
            <a:ext cx="10857006" cy="5588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57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D3C3163-32F8-4EE5-BBB3-4BF382F3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78" y="1242705"/>
            <a:ext cx="6606744" cy="536072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C632A6-5BFF-40EB-95D7-EAC1E506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726" y="3164304"/>
            <a:ext cx="3874096" cy="133550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079D05-DEEC-44B2-B54B-3D85BC7D72EA}"/>
              </a:ext>
            </a:extLst>
          </p:cNvPr>
          <p:cNvSpPr txBox="1">
            <a:spLocks/>
          </p:cNvSpPr>
          <p:nvPr/>
        </p:nvSpPr>
        <p:spPr>
          <a:xfrm>
            <a:off x="1451811" y="414056"/>
            <a:ext cx="10892589" cy="460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s-CO" dirty="0"/>
              <a:t>PRESUPUESTO-PLAN FINANCIERO </a:t>
            </a:r>
            <a:r>
              <a:rPr lang="es-CO" dirty="0" smtClean="0"/>
              <a:t>PGIRS-R:2017-2030</a:t>
            </a:r>
          </a:p>
          <a:p>
            <a:pPr algn="ctr"/>
            <a:r>
              <a:rPr lang="es-CO" sz="2000" dirty="0" smtClean="0"/>
              <a:t>Síntesis de inversión y </a:t>
            </a:r>
            <a:r>
              <a:rPr lang="es-CO" sz="2000" dirty="0" err="1" smtClean="0"/>
              <a:t>preinversión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40212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DD1FDD8-7617-4E86-B15B-F82B52FD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1" y="430098"/>
            <a:ext cx="10892589" cy="753243"/>
          </a:xfrm>
        </p:spPr>
        <p:txBody>
          <a:bodyPr/>
          <a:lstStyle/>
          <a:p>
            <a:r>
              <a:rPr lang="es-CO" sz="3200" dirty="0"/>
              <a:t>PRESUPUESTO PGIRS-R:2017-2030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sz="2000" dirty="0" smtClean="0"/>
              <a:t>(</a:t>
            </a:r>
            <a:r>
              <a:rPr lang="es-CO" sz="2000" dirty="0" err="1" smtClean="0"/>
              <a:t>DISTRIBUCiÓN</a:t>
            </a:r>
            <a:r>
              <a:rPr lang="es-CO" sz="2000" dirty="0" smtClean="0"/>
              <a:t> propuesta 2018-2030</a:t>
            </a:r>
            <a:r>
              <a:rPr lang="es-CO" sz="2000" dirty="0"/>
              <a:t>) 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5C3210-72F0-448B-8A2E-1F5FB476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282074"/>
            <a:ext cx="9131129" cy="53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C3AB3-6886-45AC-8E3D-5C6DA5CF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1" y="502956"/>
            <a:ext cx="10892589" cy="460476"/>
          </a:xfrm>
        </p:spPr>
        <p:txBody>
          <a:bodyPr/>
          <a:lstStyle/>
          <a:p>
            <a:r>
              <a:rPr lang="es-CO" dirty="0"/>
              <a:t>PROPUESTA DE </a:t>
            </a:r>
            <a:r>
              <a:rPr lang="es-CO" dirty="0" err="1" smtClean="0"/>
              <a:t>localizACIÓN</a:t>
            </a:r>
            <a:r>
              <a:rPr lang="es-CO" dirty="0" smtClean="0"/>
              <a:t> en la región</a:t>
            </a:r>
            <a:br>
              <a:rPr lang="es-CO" dirty="0" smtClean="0"/>
            </a:br>
            <a:r>
              <a:rPr lang="es-CO" dirty="0" smtClean="0"/>
              <a:t>DE </a:t>
            </a:r>
            <a:r>
              <a:rPr lang="es-CO" dirty="0" err="1"/>
              <a:t>ecas</a:t>
            </a:r>
            <a:r>
              <a:rPr lang="es-CO" dirty="0"/>
              <a:t>, puntos limpios y plantas fijas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82ADBF-F20F-4187-A333-7181BA51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30" y="1532394"/>
            <a:ext cx="10777870" cy="43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C3AB3-6886-45AC-8E3D-5C6DA5CF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029" y="446713"/>
            <a:ext cx="5431971" cy="460476"/>
          </a:xfrm>
        </p:spPr>
        <p:txBody>
          <a:bodyPr/>
          <a:lstStyle/>
          <a:p>
            <a:r>
              <a:rPr lang="es-CO" sz="2400" dirty="0"/>
              <a:t>Red DE puntos limpios y plantas fijas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97972"/>
            <a:ext cx="5366855" cy="6760028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3722EA2-5BEA-4D5F-B4BC-179363224D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78395" y="1246275"/>
          <a:ext cx="4951221" cy="3867840"/>
        </p:xfrm>
        <a:graphic>
          <a:graphicData uri="http://schemas.openxmlformats.org/drawingml/2006/table">
            <a:tbl>
              <a:tblPr/>
              <a:tblGrid>
                <a:gridCol w="1598421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 PUNTOS LIMPIOS</a:t>
                      </a:r>
                    </a:p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PL1_RCD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Puntos Limpios de 80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9377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 PUNTOS LIMPIOS</a:t>
                      </a:r>
                    </a:p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PL2_RCD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Puntos Limpios de 200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 PLANTAS FIJAS </a:t>
                      </a:r>
                      <a:r>
                        <a:rPr lang="es-CO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APROV</a:t>
                      </a:r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l" fontAlgn="ctr"/>
                      <a:r>
                        <a:rPr lang="es-CO" sz="1800" b="1" dirty="0"/>
                        <a:t>(</a:t>
                      </a:r>
                      <a:r>
                        <a:rPr lang="es-CO" sz="1800" b="1" dirty="0" err="1"/>
                        <a:t>PFA</a:t>
                      </a:r>
                      <a:r>
                        <a:rPr lang="es-CO" sz="1800" b="1" dirty="0"/>
                        <a:t> </a:t>
                      </a:r>
                      <a:r>
                        <a:rPr lang="es-CO" sz="1800" b="1" dirty="0" err="1"/>
                        <a:t>RCD</a:t>
                      </a:r>
                      <a:r>
                        <a:rPr lang="es-CO" sz="1800" b="1" dirty="0"/>
                        <a:t>)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Plantas Fijas de Aprovechamiento de 2000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626218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plantas</a:t>
                      </a:r>
                    </a:p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 una capacidad </a:t>
                      </a:r>
                    </a:p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5560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FC181C0-7E3F-4ABA-812A-E6E92C7C22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78396" y="5348326"/>
          <a:ext cx="4951221" cy="753600"/>
        </p:xfrm>
        <a:graphic>
          <a:graphicData uri="http://schemas.openxmlformats.org/drawingml/2006/table">
            <a:tbl>
              <a:tblPr/>
              <a:tblGrid>
                <a:gridCol w="1871690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079531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$ 36.928´877.791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4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C3AB3-6886-45AC-8E3D-5C6DA5CF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029" y="446713"/>
            <a:ext cx="5431971" cy="460476"/>
          </a:xfrm>
        </p:spPr>
        <p:txBody>
          <a:bodyPr/>
          <a:lstStyle/>
          <a:p>
            <a:r>
              <a:rPr lang="es-CO" sz="2400" dirty="0"/>
              <a:t>Red DE </a:t>
            </a:r>
            <a:r>
              <a:rPr lang="es-CO" sz="2400" dirty="0" err="1"/>
              <a:t>ecas</a:t>
            </a:r>
            <a:r>
              <a:rPr lang="es-CO" sz="2400" dirty="0"/>
              <a:t> de RESIDUOS reciclables</a:t>
            </a:r>
            <a:br>
              <a:rPr lang="es-CO" sz="2400" dirty="0"/>
            </a:br>
            <a:r>
              <a:rPr lang="es-CO" sz="2400" dirty="0"/>
              <a:t>(Propuesta de distribución espacial)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01" y="0"/>
            <a:ext cx="536685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445" y="1304781"/>
            <a:ext cx="497476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5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906132"/>
          </a:xfrm>
        </p:spPr>
        <p:txBody>
          <a:bodyPr/>
          <a:lstStyle/>
          <a:p>
            <a:r>
              <a:rPr lang="es-CO" b="1" dirty="0"/>
              <a:t>PRODUCTOS DEL CONVENIO CD 1114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172073" y="1402809"/>
            <a:ext cx="9795691" cy="5226528"/>
            <a:chOff x="2172073" y="1402809"/>
            <a:chExt cx="9795691" cy="5226528"/>
          </a:xfrm>
        </p:grpSpPr>
        <p:sp>
          <p:nvSpPr>
            <p:cNvPr id="8" name="Forma libre 7"/>
            <p:cNvSpPr/>
            <p:nvPr/>
          </p:nvSpPr>
          <p:spPr>
            <a:xfrm>
              <a:off x="8475764" y="1516869"/>
              <a:ext cx="3492000" cy="1044000"/>
            </a:xfrm>
            <a:custGeom>
              <a:avLst/>
              <a:gdLst>
                <a:gd name="connsiteX0" fmla="*/ 169575 w 1017431"/>
                <a:gd name="connsiteY0" fmla="*/ 0 h 3284061"/>
                <a:gd name="connsiteX1" fmla="*/ 847856 w 1017431"/>
                <a:gd name="connsiteY1" fmla="*/ 0 h 3284061"/>
                <a:gd name="connsiteX2" fmla="*/ 1017431 w 1017431"/>
                <a:gd name="connsiteY2" fmla="*/ 169575 h 3284061"/>
                <a:gd name="connsiteX3" fmla="*/ 1017431 w 1017431"/>
                <a:gd name="connsiteY3" fmla="*/ 3284061 h 3284061"/>
                <a:gd name="connsiteX4" fmla="*/ 1017431 w 1017431"/>
                <a:gd name="connsiteY4" fmla="*/ 3284061 h 3284061"/>
                <a:gd name="connsiteX5" fmla="*/ 0 w 1017431"/>
                <a:gd name="connsiteY5" fmla="*/ 3284061 h 3284061"/>
                <a:gd name="connsiteX6" fmla="*/ 0 w 1017431"/>
                <a:gd name="connsiteY6" fmla="*/ 3284061 h 3284061"/>
                <a:gd name="connsiteX7" fmla="*/ 0 w 1017431"/>
                <a:gd name="connsiteY7" fmla="*/ 169575 h 3284061"/>
                <a:gd name="connsiteX8" fmla="*/ 169575 w 1017431"/>
                <a:gd name="connsiteY8" fmla="*/ 0 h 328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431" h="3284061">
                  <a:moveTo>
                    <a:pt x="1017431" y="547354"/>
                  </a:moveTo>
                  <a:lnTo>
                    <a:pt x="1017431" y="2736707"/>
                  </a:lnTo>
                  <a:cubicBezTo>
                    <a:pt x="1017431" y="3039003"/>
                    <a:pt x="993910" y="3284061"/>
                    <a:pt x="964895" y="3284061"/>
                  </a:cubicBezTo>
                  <a:lnTo>
                    <a:pt x="0" y="3284061"/>
                  </a:lnTo>
                  <a:lnTo>
                    <a:pt x="0" y="3284061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4895" y="0"/>
                  </a:lnTo>
                  <a:cubicBezTo>
                    <a:pt x="993910" y="0"/>
                    <a:pt x="1017431" y="245058"/>
                    <a:pt x="1017431" y="547354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173491" rIns="72000" bIns="173493" numCol="1" spcCol="1270" anchor="ctr" anchorCtr="0">
              <a:noAutofit/>
            </a:bodyPr>
            <a:lstStyle/>
            <a:p>
              <a:pPr marL="180000" marR="0" lvl="1" indent="-18000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Documento que contiene:  EL PLAN DE GESTIÓN INTEGRAL DE RESIDUOS SÓLIDOS REGIONAL V. DE ABURRÁ-2017-2027 actualizado</a:t>
              </a: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2172073" y="1402809"/>
              <a:ext cx="6303691" cy="1224000"/>
            </a:xfrm>
            <a:custGeom>
              <a:avLst/>
              <a:gdLst>
                <a:gd name="connsiteX0" fmla="*/ 0 w 6303691"/>
                <a:gd name="connsiteY0" fmla="*/ 207596 h 1245549"/>
                <a:gd name="connsiteX1" fmla="*/ 207596 w 6303691"/>
                <a:gd name="connsiteY1" fmla="*/ 0 h 1245549"/>
                <a:gd name="connsiteX2" fmla="*/ 6096095 w 6303691"/>
                <a:gd name="connsiteY2" fmla="*/ 0 h 1245549"/>
                <a:gd name="connsiteX3" fmla="*/ 6303691 w 6303691"/>
                <a:gd name="connsiteY3" fmla="*/ 207596 h 1245549"/>
                <a:gd name="connsiteX4" fmla="*/ 6303691 w 6303691"/>
                <a:gd name="connsiteY4" fmla="*/ 1037953 h 1245549"/>
                <a:gd name="connsiteX5" fmla="*/ 6096095 w 6303691"/>
                <a:gd name="connsiteY5" fmla="*/ 1245549 h 1245549"/>
                <a:gd name="connsiteX6" fmla="*/ 207596 w 6303691"/>
                <a:gd name="connsiteY6" fmla="*/ 1245549 h 1245549"/>
                <a:gd name="connsiteX7" fmla="*/ 0 w 6303691"/>
                <a:gd name="connsiteY7" fmla="*/ 1037953 h 1245549"/>
                <a:gd name="connsiteX8" fmla="*/ 0 w 6303691"/>
                <a:gd name="connsiteY8" fmla="*/ 207596 h 124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691" h="1245549">
                  <a:moveTo>
                    <a:pt x="0" y="207596"/>
                  </a:moveTo>
                  <a:cubicBezTo>
                    <a:pt x="0" y="92944"/>
                    <a:pt x="92944" y="0"/>
                    <a:pt x="207596" y="0"/>
                  </a:cubicBezTo>
                  <a:lnTo>
                    <a:pt x="6096095" y="0"/>
                  </a:lnTo>
                  <a:cubicBezTo>
                    <a:pt x="6210747" y="0"/>
                    <a:pt x="6303691" y="92944"/>
                    <a:pt x="6303691" y="207596"/>
                  </a:cubicBezTo>
                  <a:lnTo>
                    <a:pt x="6303691" y="1037953"/>
                  </a:lnTo>
                  <a:cubicBezTo>
                    <a:pt x="6303691" y="1152605"/>
                    <a:pt x="6210747" y="1245549"/>
                    <a:pt x="6096095" y="1245549"/>
                  </a:cubicBezTo>
                  <a:lnTo>
                    <a:pt x="207596" y="1245549"/>
                  </a:lnTo>
                  <a:cubicBezTo>
                    <a:pt x="92944" y="1245549"/>
                    <a:pt x="0" y="1152605"/>
                    <a:pt x="0" y="1037953"/>
                  </a:cubicBezTo>
                  <a:lnTo>
                    <a:pt x="0" y="20759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383" tIns="95093" rIns="129383" bIns="95093" numCol="1" spcCol="1270" anchor="ctr" anchorCtr="0">
              <a:noAutofit/>
            </a:bodyPr>
            <a:lstStyle/>
            <a:p>
              <a:pPr marL="0" marR="0" lvl="0" indent="0" algn="just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Plan de Gestión Integral de residuos sólidos ajustado a la metodología adoptada por la Resolución 0754/2014</a:t>
              </a: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8475763" y="2818497"/>
              <a:ext cx="3492000" cy="1044000"/>
            </a:xfrm>
            <a:custGeom>
              <a:avLst/>
              <a:gdLst>
                <a:gd name="connsiteX0" fmla="*/ 168480 w 1010858"/>
                <a:gd name="connsiteY0" fmla="*/ 0 h 3284061"/>
                <a:gd name="connsiteX1" fmla="*/ 842378 w 1010858"/>
                <a:gd name="connsiteY1" fmla="*/ 0 h 3284061"/>
                <a:gd name="connsiteX2" fmla="*/ 1010858 w 1010858"/>
                <a:gd name="connsiteY2" fmla="*/ 168480 h 3284061"/>
                <a:gd name="connsiteX3" fmla="*/ 1010858 w 1010858"/>
                <a:gd name="connsiteY3" fmla="*/ 3284061 h 3284061"/>
                <a:gd name="connsiteX4" fmla="*/ 1010858 w 1010858"/>
                <a:gd name="connsiteY4" fmla="*/ 3284061 h 3284061"/>
                <a:gd name="connsiteX5" fmla="*/ 0 w 1010858"/>
                <a:gd name="connsiteY5" fmla="*/ 3284061 h 3284061"/>
                <a:gd name="connsiteX6" fmla="*/ 0 w 1010858"/>
                <a:gd name="connsiteY6" fmla="*/ 3284061 h 3284061"/>
                <a:gd name="connsiteX7" fmla="*/ 0 w 1010858"/>
                <a:gd name="connsiteY7" fmla="*/ 168480 h 3284061"/>
                <a:gd name="connsiteX8" fmla="*/ 168480 w 1010858"/>
                <a:gd name="connsiteY8" fmla="*/ 0 h 328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858" h="3284061">
                  <a:moveTo>
                    <a:pt x="1010858" y="547356"/>
                  </a:moveTo>
                  <a:lnTo>
                    <a:pt x="1010858" y="2736705"/>
                  </a:lnTo>
                  <a:cubicBezTo>
                    <a:pt x="1010858" y="3039000"/>
                    <a:pt x="987640" y="3284059"/>
                    <a:pt x="958998" y="3284059"/>
                  </a:cubicBezTo>
                  <a:lnTo>
                    <a:pt x="0" y="3284059"/>
                  </a:lnTo>
                  <a:lnTo>
                    <a:pt x="0" y="3284059"/>
                  </a:lnTo>
                  <a:lnTo>
                    <a:pt x="0" y="2"/>
                  </a:lnTo>
                  <a:lnTo>
                    <a:pt x="0" y="2"/>
                  </a:lnTo>
                  <a:lnTo>
                    <a:pt x="958998" y="2"/>
                  </a:lnTo>
                  <a:cubicBezTo>
                    <a:pt x="987640" y="2"/>
                    <a:pt x="1010858" y="245061"/>
                    <a:pt x="1010858" y="547356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173171" rIns="72000" bIns="173172" numCol="1" spcCol="1270" anchor="ctr" anchorCtr="0">
              <a:noAutofit/>
            </a:bodyPr>
            <a:lstStyle/>
            <a:p>
              <a:pPr marL="180000" marR="0" lvl="1" indent="-18000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500 - 1.500 </a:t>
              </a:r>
              <a:r>
                <a:rPr kumimoji="0" lang="es-C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s-CO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(Punto Limpio)</a:t>
              </a:r>
              <a:endParaRPr kumimoji="0" lang="es-CO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0000" marR="0" lvl="1" indent="-18000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1.500 - 2.000 </a:t>
              </a:r>
              <a:r>
                <a:rPr kumimoji="0" lang="es-C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s-CO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(Punto limpio + </a:t>
              </a:r>
              <a:r>
                <a:rPr kumimoji="0" lang="es-C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Plant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C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aprov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s-CO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0000" marR="0" lvl="1" indent="-180000" algn="l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3.000-10.000 </a:t>
              </a:r>
              <a:r>
                <a:rPr kumimoji="0" lang="es-C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s-CO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(Planta de </a:t>
              </a:r>
              <a:r>
                <a:rPr kumimoji="0" lang="es-C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aprov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Regional)</a:t>
              </a: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2172073" y="2712985"/>
              <a:ext cx="6303691" cy="1224000"/>
            </a:xfrm>
            <a:custGeom>
              <a:avLst/>
              <a:gdLst>
                <a:gd name="connsiteX0" fmla="*/ 0 w 6303691"/>
                <a:gd name="connsiteY0" fmla="*/ 200536 h 1203189"/>
                <a:gd name="connsiteX1" fmla="*/ 200536 w 6303691"/>
                <a:gd name="connsiteY1" fmla="*/ 0 h 1203189"/>
                <a:gd name="connsiteX2" fmla="*/ 6103155 w 6303691"/>
                <a:gd name="connsiteY2" fmla="*/ 0 h 1203189"/>
                <a:gd name="connsiteX3" fmla="*/ 6303691 w 6303691"/>
                <a:gd name="connsiteY3" fmla="*/ 200536 h 1203189"/>
                <a:gd name="connsiteX4" fmla="*/ 6303691 w 6303691"/>
                <a:gd name="connsiteY4" fmla="*/ 1002653 h 1203189"/>
                <a:gd name="connsiteX5" fmla="*/ 6103155 w 6303691"/>
                <a:gd name="connsiteY5" fmla="*/ 1203189 h 1203189"/>
                <a:gd name="connsiteX6" fmla="*/ 200536 w 6303691"/>
                <a:gd name="connsiteY6" fmla="*/ 1203189 h 1203189"/>
                <a:gd name="connsiteX7" fmla="*/ 0 w 6303691"/>
                <a:gd name="connsiteY7" fmla="*/ 1002653 h 1203189"/>
                <a:gd name="connsiteX8" fmla="*/ 0 w 6303691"/>
                <a:gd name="connsiteY8" fmla="*/ 200536 h 120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691" h="1203189">
                  <a:moveTo>
                    <a:pt x="0" y="200536"/>
                  </a:moveTo>
                  <a:cubicBezTo>
                    <a:pt x="0" y="89783"/>
                    <a:pt x="89783" y="0"/>
                    <a:pt x="200536" y="0"/>
                  </a:cubicBezTo>
                  <a:lnTo>
                    <a:pt x="6103155" y="0"/>
                  </a:lnTo>
                  <a:cubicBezTo>
                    <a:pt x="6213908" y="0"/>
                    <a:pt x="6303691" y="89783"/>
                    <a:pt x="6303691" y="200536"/>
                  </a:cubicBezTo>
                  <a:lnTo>
                    <a:pt x="6303691" y="1002653"/>
                  </a:lnTo>
                  <a:cubicBezTo>
                    <a:pt x="6303691" y="1113406"/>
                    <a:pt x="6213908" y="1203189"/>
                    <a:pt x="6103155" y="1203189"/>
                  </a:cubicBezTo>
                  <a:lnTo>
                    <a:pt x="200536" y="1203189"/>
                  </a:lnTo>
                  <a:cubicBezTo>
                    <a:pt x="89783" y="1203189"/>
                    <a:pt x="0" y="1113406"/>
                    <a:pt x="0" y="1002653"/>
                  </a:cubicBezTo>
                  <a:lnTo>
                    <a:pt x="0" y="20053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315" tIns="93025" rIns="127315" bIns="93025" numCol="1" spcCol="1270" anchor="ctr" anchorCtr="0">
              <a:noAutofit/>
            </a:bodyPr>
            <a:lstStyle/>
            <a:p>
              <a:pPr marL="0" marR="0" lvl="0" indent="0" algn="just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Estructuración y diseño de “modelos o prototipos” de proyectos de aprovechamiento de Residuos de Construcción y Demolición (RCD)</a:t>
              </a: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2172073" y="4023161"/>
              <a:ext cx="6321598" cy="1224000"/>
            </a:xfrm>
            <a:custGeom>
              <a:avLst/>
              <a:gdLst>
                <a:gd name="connsiteX0" fmla="*/ 0 w 6321598"/>
                <a:gd name="connsiteY0" fmla="*/ 181759 h 1090533"/>
                <a:gd name="connsiteX1" fmla="*/ 181759 w 6321598"/>
                <a:gd name="connsiteY1" fmla="*/ 0 h 1090533"/>
                <a:gd name="connsiteX2" fmla="*/ 6139839 w 6321598"/>
                <a:gd name="connsiteY2" fmla="*/ 0 h 1090533"/>
                <a:gd name="connsiteX3" fmla="*/ 6321598 w 6321598"/>
                <a:gd name="connsiteY3" fmla="*/ 181759 h 1090533"/>
                <a:gd name="connsiteX4" fmla="*/ 6321598 w 6321598"/>
                <a:gd name="connsiteY4" fmla="*/ 908774 h 1090533"/>
                <a:gd name="connsiteX5" fmla="*/ 6139839 w 6321598"/>
                <a:gd name="connsiteY5" fmla="*/ 1090533 h 1090533"/>
                <a:gd name="connsiteX6" fmla="*/ 181759 w 6321598"/>
                <a:gd name="connsiteY6" fmla="*/ 1090533 h 1090533"/>
                <a:gd name="connsiteX7" fmla="*/ 0 w 6321598"/>
                <a:gd name="connsiteY7" fmla="*/ 908774 h 1090533"/>
                <a:gd name="connsiteX8" fmla="*/ 0 w 6321598"/>
                <a:gd name="connsiteY8" fmla="*/ 181759 h 109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1598" h="1090533">
                  <a:moveTo>
                    <a:pt x="0" y="181759"/>
                  </a:moveTo>
                  <a:cubicBezTo>
                    <a:pt x="0" y="81376"/>
                    <a:pt x="81376" y="0"/>
                    <a:pt x="181759" y="0"/>
                  </a:cubicBezTo>
                  <a:lnTo>
                    <a:pt x="6139839" y="0"/>
                  </a:lnTo>
                  <a:cubicBezTo>
                    <a:pt x="6240222" y="0"/>
                    <a:pt x="6321598" y="81376"/>
                    <a:pt x="6321598" y="181759"/>
                  </a:cubicBezTo>
                  <a:lnTo>
                    <a:pt x="6321598" y="908774"/>
                  </a:lnTo>
                  <a:cubicBezTo>
                    <a:pt x="6321598" y="1009157"/>
                    <a:pt x="6240222" y="1090533"/>
                    <a:pt x="6139839" y="1090533"/>
                  </a:cubicBezTo>
                  <a:lnTo>
                    <a:pt x="181759" y="1090533"/>
                  </a:lnTo>
                  <a:cubicBezTo>
                    <a:pt x="81376" y="1090533"/>
                    <a:pt x="0" y="1009157"/>
                    <a:pt x="0" y="908774"/>
                  </a:cubicBezTo>
                  <a:lnTo>
                    <a:pt x="0" y="18175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195" tIns="83715" rIns="114195" bIns="83715" numCol="1" spcCol="1270" anchor="ctr" anchorCtr="0">
              <a:noAutofit/>
            </a:bodyPr>
            <a:lstStyle/>
            <a:p>
              <a:pPr marL="0" marR="0" lvl="0" indent="0" algn="just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Estructuración y diseño de “modelos o prototipos” de proyectos de aprovechamiento de Residuos, Proyectos de Estaciones de Clasificación o Aprovechamiento (ECAS) de Residuos Reciclables, y de Orgánicos.</a:t>
              </a: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orma libre 12"/>
            <p:cNvSpPr/>
            <p:nvPr/>
          </p:nvSpPr>
          <p:spPr>
            <a:xfrm>
              <a:off x="8475764" y="5462695"/>
              <a:ext cx="3492000" cy="1044000"/>
            </a:xfrm>
            <a:custGeom>
              <a:avLst/>
              <a:gdLst>
                <a:gd name="connsiteX0" fmla="*/ 124484 w 746891"/>
                <a:gd name="connsiteY0" fmla="*/ 0 h 3284061"/>
                <a:gd name="connsiteX1" fmla="*/ 622407 w 746891"/>
                <a:gd name="connsiteY1" fmla="*/ 0 h 3284061"/>
                <a:gd name="connsiteX2" fmla="*/ 746891 w 746891"/>
                <a:gd name="connsiteY2" fmla="*/ 124484 h 3284061"/>
                <a:gd name="connsiteX3" fmla="*/ 746891 w 746891"/>
                <a:gd name="connsiteY3" fmla="*/ 3284061 h 3284061"/>
                <a:gd name="connsiteX4" fmla="*/ 746891 w 746891"/>
                <a:gd name="connsiteY4" fmla="*/ 3284061 h 3284061"/>
                <a:gd name="connsiteX5" fmla="*/ 0 w 746891"/>
                <a:gd name="connsiteY5" fmla="*/ 3284061 h 3284061"/>
                <a:gd name="connsiteX6" fmla="*/ 0 w 746891"/>
                <a:gd name="connsiteY6" fmla="*/ 3284061 h 3284061"/>
                <a:gd name="connsiteX7" fmla="*/ 0 w 746891"/>
                <a:gd name="connsiteY7" fmla="*/ 124484 h 3284061"/>
                <a:gd name="connsiteX8" fmla="*/ 124484 w 746891"/>
                <a:gd name="connsiteY8" fmla="*/ 0 h 328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891" h="3284061">
                  <a:moveTo>
                    <a:pt x="746891" y="547354"/>
                  </a:moveTo>
                  <a:lnTo>
                    <a:pt x="746891" y="2736707"/>
                  </a:lnTo>
                  <a:cubicBezTo>
                    <a:pt x="746891" y="3039003"/>
                    <a:pt x="734216" y="3284059"/>
                    <a:pt x="718580" y="3284059"/>
                  </a:cubicBezTo>
                  <a:lnTo>
                    <a:pt x="0" y="3284059"/>
                  </a:lnTo>
                  <a:lnTo>
                    <a:pt x="0" y="3284059"/>
                  </a:lnTo>
                  <a:lnTo>
                    <a:pt x="0" y="2"/>
                  </a:lnTo>
                  <a:lnTo>
                    <a:pt x="0" y="2"/>
                  </a:lnTo>
                  <a:lnTo>
                    <a:pt x="718580" y="2"/>
                  </a:lnTo>
                  <a:cubicBezTo>
                    <a:pt x="734216" y="2"/>
                    <a:pt x="746891" y="245058"/>
                    <a:pt x="746891" y="547354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160285" rIns="72000" bIns="160285" numCol="1" spcCol="1270" anchor="ctr" anchorCtr="0">
              <a:noAutofit/>
            </a:bodyPr>
            <a:lstStyle/>
            <a:p>
              <a:pPr marL="180000" marR="0" lvl="1" indent="-1800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Diseño de instrumentos para captura de información,</a:t>
              </a:r>
            </a:p>
            <a:p>
              <a:pPr marL="180000" marR="0" lvl="1" indent="-1800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Bases de datos de componentes de GIRS, Generación, Aprovechamiento, Gestores.</a:t>
              </a:r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2172073" y="5333337"/>
              <a:ext cx="6303691" cy="1296000"/>
            </a:xfrm>
            <a:custGeom>
              <a:avLst/>
              <a:gdLst>
                <a:gd name="connsiteX0" fmla="*/ 0 w 6303691"/>
                <a:gd name="connsiteY0" fmla="*/ 200531 h 1203163"/>
                <a:gd name="connsiteX1" fmla="*/ 200531 w 6303691"/>
                <a:gd name="connsiteY1" fmla="*/ 0 h 1203163"/>
                <a:gd name="connsiteX2" fmla="*/ 6103160 w 6303691"/>
                <a:gd name="connsiteY2" fmla="*/ 0 h 1203163"/>
                <a:gd name="connsiteX3" fmla="*/ 6303691 w 6303691"/>
                <a:gd name="connsiteY3" fmla="*/ 200531 h 1203163"/>
                <a:gd name="connsiteX4" fmla="*/ 6303691 w 6303691"/>
                <a:gd name="connsiteY4" fmla="*/ 1002632 h 1203163"/>
                <a:gd name="connsiteX5" fmla="*/ 6103160 w 6303691"/>
                <a:gd name="connsiteY5" fmla="*/ 1203163 h 1203163"/>
                <a:gd name="connsiteX6" fmla="*/ 200531 w 6303691"/>
                <a:gd name="connsiteY6" fmla="*/ 1203163 h 1203163"/>
                <a:gd name="connsiteX7" fmla="*/ 0 w 6303691"/>
                <a:gd name="connsiteY7" fmla="*/ 1002632 h 1203163"/>
                <a:gd name="connsiteX8" fmla="*/ 0 w 6303691"/>
                <a:gd name="connsiteY8" fmla="*/ 200531 h 120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691" h="1203163">
                  <a:moveTo>
                    <a:pt x="0" y="200531"/>
                  </a:moveTo>
                  <a:cubicBezTo>
                    <a:pt x="0" y="89781"/>
                    <a:pt x="89781" y="0"/>
                    <a:pt x="200531" y="0"/>
                  </a:cubicBezTo>
                  <a:lnTo>
                    <a:pt x="6103160" y="0"/>
                  </a:lnTo>
                  <a:cubicBezTo>
                    <a:pt x="6213910" y="0"/>
                    <a:pt x="6303691" y="89781"/>
                    <a:pt x="6303691" y="200531"/>
                  </a:cubicBezTo>
                  <a:lnTo>
                    <a:pt x="6303691" y="1002632"/>
                  </a:lnTo>
                  <a:cubicBezTo>
                    <a:pt x="6303691" y="1113382"/>
                    <a:pt x="6213910" y="1203163"/>
                    <a:pt x="6103160" y="1203163"/>
                  </a:cubicBezTo>
                  <a:lnTo>
                    <a:pt x="200531" y="1203163"/>
                  </a:lnTo>
                  <a:cubicBezTo>
                    <a:pt x="89781" y="1203163"/>
                    <a:pt x="0" y="1113382"/>
                    <a:pt x="0" y="1002632"/>
                  </a:cubicBezTo>
                  <a:lnTo>
                    <a:pt x="0" y="2005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314" tIns="93024" rIns="127314" bIns="93024" numCol="1" spcCol="1270" anchor="ctr" anchorCtr="0">
              <a:noAutofit/>
            </a:bodyPr>
            <a:lstStyle/>
            <a:p>
              <a:pPr marL="0" marR="0" lvl="0" indent="0" algn="just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Diseño Bases de datos para la administrar la información consolidada de la Gestión Integral de los Residuos Sólidos del Área Metropolitana del Valle de Aburrá</a:t>
              </a:r>
              <a:endPara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ángulo: esquinas redondeadas 3"/>
          <p:cNvSpPr/>
          <p:nvPr/>
        </p:nvSpPr>
        <p:spPr>
          <a:xfrm>
            <a:off x="1430334" y="1400919"/>
            <a:ext cx="629939" cy="1224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8580" tIns="34290" rIns="68580" bIns="3429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</a:t>
            </a:r>
          </a:p>
        </p:txBody>
      </p:sp>
      <p:sp>
        <p:nvSpPr>
          <p:cNvPr id="6" name="Rectángulo: esquinas redondeadas 5"/>
          <p:cNvSpPr/>
          <p:nvPr/>
        </p:nvSpPr>
        <p:spPr>
          <a:xfrm>
            <a:off x="1430334" y="2711095"/>
            <a:ext cx="629939" cy="1224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2.</a:t>
            </a:r>
          </a:p>
        </p:txBody>
      </p:sp>
      <p:sp>
        <p:nvSpPr>
          <p:cNvPr id="7" name="Rectángulo: esquinas redondeadas 6"/>
          <p:cNvSpPr/>
          <p:nvPr/>
        </p:nvSpPr>
        <p:spPr>
          <a:xfrm>
            <a:off x="1430334" y="4023161"/>
            <a:ext cx="629939" cy="1224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3.</a:t>
            </a:r>
          </a:p>
        </p:txBody>
      </p:sp>
      <p:sp>
        <p:nvSpPr>
          <p:cNvPr id="15" name="Forma libre 14"/>
          <p:cNvSpPr/>
          <p:nvPr/>
        </p:nvSpPr>
        <p:spPr>
          <a:xfrm>
            <a:off x="8504344" y="4134339"/>
            <a:ext cx="3492000" cy="1044000"/>
          </a:xfrm>
          <a:custGeom>
            <a:avLst/>
            <a:gdLst>
              <a:gd name="connsiteX0" fmla="*/ 168480 w 1010858"/>
              <a:gd name="connsiteY0" fmla="*/ 0 h 3284061"/>
              <a:gd name="connsiteX1" fmla="*/ 842378 w 1010858"/>
              <a:gd name="connsiteY1" fmla="*/ 0 h 3284061"/>
              <a:gd name="connsiteX2" fmla="*/ 1010858 w 1010858"/>
              <a:gd name="connsiteY2" fmla="*/ 168480 h 3284061"/>
              <a:gd name="connsiteX3" fmla="*/ 1010858 w 1010858"/>
              <a:gd name="connsiteY3" fmla="*/ 3284061 h 3284061"/>
              <a:gd name="connsiteX4" fmla="*/ 1010858 w 1010858"/>
              <a:gd name="connsiteY4" fmla="*/ 3284061 h 3284061"/>
              <a:gd name="connsiteX5" fmla="*/ 0 w 1010858"/>
              <a:gd name="connsiteY5" fmla="*/ 3284061 h 3284061"/>
              <a:gd name="connsiteX6" fmla="*/ 0 w 1010858"/>
              <a:gd name="connsiteY6" fmla="*/ 3284061 h 3284061"/>
              <a:gd name="connsiteX7" fmla="*/ 0 w 1010858"/>
              <a:gd name="connsiteY7" fmla="*/ 168480 h 3284061"/>
              <a:gd name="connsiteX8" fmla="*/ 168480 w 1010858"/>
              <a:gd name="connsiteY8" fmla="*/ 0 h 32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858" h="3284061">
                <a:moveTo>
                  <a:pt x="1010858" y="547356"/>
                </a:moveTo>
                <a:lnTo>
                  <a:pt x="1010858" y="2736705"/>
                </a:lnTo>
                <a:cubicBezTo>
                  <a:pt x="1010858" y="3039000"/>
                  <a:pt x="987640" y="3284059"/>
                  <a:pt x="958998" y="3284059"/>
                </a:cubicBezTo>
                <a:lnTo>
                  <a:pt x="0" y="3284059"/>
                </a:lnTo>
                <a:lnTo>
                  <a:pt x="0" y="3284059"/>
                </a:lnTo>
                <a:lnTo>
                  <a:pt x="0" y="2"/>
                </a:lnTo>
                <a:lnTo>
                  <a:pt x="0" y="2"/>
                </a:lnTo>
                <a:lnTo>
                  <a:pt x="958998" y="2"/>
                </a:lnTo>
                <a:cubicBezTo>
                  <a:pt x="987640" y="2"/>
                  <a:pt x="1010858" y="245061"/>
                  <a:pt x="1010858" y="547356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173171" rIns="72000" bIns="173172" numCol="1" spcCol="1270" anchor="ctr" anchorCtr="0">
            <a:noAutofit/>
          </a:bodyPr>
          <a:lstStyle/>
          <a:p>
            <a:pPr marL="180000" marR="0" lvl="1" indent="-1800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200 - 250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s-CO" sz="1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(Orgánicos)</a:t>
            </a:r>
          </a:p>
          <a:p>
            <a:pPr marL="180000" marR="0" lvl="1" indent="-1800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2.000 - 3.000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s-CO" sz="1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(Orgánicos)</a:t>
            </a:r>
            <a:endParaRPr kumimoji="0" lang="es-CO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000" marR="0" lvl="1" indent="-1800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s-CO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000" marR="0" lvl="1" indent="-1800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500 - 1.000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s-CO" sz="1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(Reciclables)</a:t>
            </a:r>
          </a:p>
          <a:p>
            <a:pPr marL="180000" marR="0" lvl="1" indent="-1800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2.000 - 3.000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s-CO" sz="1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(Reciclables)</a:t>
            </a:r>
            <a:endParaRPr kumimoji="0" lang="es-CO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: esquinas redondeadas 6"/>
          <p:cNvSpPr/>
          <p:nvPr/>
        </p:nvSpPr>
        <p:spPr>
          <a:xfrm>
            <a:off x="1430334" y="5333337"/>
            <a:ext cx="629939" cy="1224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3049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C3AB3-6886-45AC-8E3D-5C6DA5CF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029" y="446713"/>
            <a:ext cx="5431971" cy="460476"/>
          </a:xfrm>
        </p:spPr>
        <p:txBody>
          <a:bodyPr/>
          <a:lstStyle/>
          <a:p>
            <a:r>
              <a:rPr lang="es-CO" sz="2400" dirty="0"/>
              <a:t>Red de </a:t>
            </a:r>
            <a:r>
              <a:rPr lang="es-CO" sz="2400" dirty="0" err="1"/>
              <a:t>ecas</a:t>
            </a:r>
            <a:r>
              <a:rPr lang="es-CO" sz="2400" dirty="0"/>
              <a:t> de residuos orgánicos (Propuesta de distribución espacial)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72" y="0"/>
            <a:ext cx="5366855" cy="685800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3722EA2-5BEA-4D5F-B4BC-179363224D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13082" y="1533207"/>
          <a:ext cx="4951221" cy="3190264"/>
        </p:xfrm>
        <a:graphic>
          <a:graphicData uri="http://schemas.openxmlformats.org/drawingml/2006/table">
            <a:tbl>
              <a:tblPr/>
              <a:tblGrid>
                <a:gridCol w="1598421">
                  <a:extLst>
                    <a:ext uri="{9D8B030D-6E8A-4147-A177-3AD203B41FA5}">
                      <a16:colId xmlns:a16="http://schemas.microsoft.com/office/drawing/2014/main" val="211799162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132845803"/>
                    </a:ext>
                  </a:extLst>
                </a:gridCol>
              </a:tblGrid>
              <a:tr h="6843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ORGÁNICOS </a:t>
                      </a:r>
                    </a:p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(ECA TIPO 4)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ECAS de 20 - 40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14774"/>
                  </a:ext>
                </a:extLst>
              </a:tr>
              <a:tr h="116490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ORGÁNICOS</a:t>
                      </a:r>
                    </a:p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(ECA TIPO 1)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ECAS de 0,5 - 1,5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23921"/>
                  </a:ext>
                </a:extLst>
              </a:tr>
              <a:tr h="5305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ECAS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 un total de aprovechamiento </a:t>
                      </a:r>
                    </a:p>
                    <a:p>
                      <a:pPr lvl="0"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320 -660 ton/día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22322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FC181C0-7E3F-4ABA-812A-E6E92C7C22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13081" y="5087069"/>
          <a:ext cx="4951221" cy="753600"/>
        </p:xfrm>
        <a:graphic>
          <a:graphicData uri="http://schemas.openxmlformats.org/drawingml/2006/table">
            <a:tbl>
              <a:tblPr/>
              <a:tblGrid>
                <a:gridCol w="1871690">
                  <a:extLst>
                    <a:ext uri="{9D8B030D-6E8A-4147-A177-3AD203B41FA5}">
                      <a16:colId xmlns:a16="http://schemas.microsoft.com/office/drawing/2014/main" val="2030495325"/>
                    </a:ext>
                  </a:extLst>
                </a:gridCol>
                <a:gridCol w="3079531">
                  <a:extLst>
                    <a:ext uri="{9D8B030D-6E8A-4147-A177-3AD203B41FA5}">
                      <a16:colId xmlns:a16="http://schemas.microsoft.com/office/drawing/2014/main" val="1037914653"/>
                    </a:ext>
                  </a:extLst>
                </a:gridCol>
              </a:tblGrid>
              <a:tr h="58924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</a:p>
                    <a:p>
                      <a:pPr algn="l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$ 87.725´053.301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24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1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3E19C-99BE-4DAE-B978-B9742EC8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879694"/>
          </a:xfrm>
        </p:spPr>
        <p:txBody>
          <a:bodyPr/>
          <a:lstStyle/>
          <a:p>
            <a:r>
              <a:rPr lang="es-CO" dirty="0" smtClean="0"/>
              <a:t>Propuesta de PRESUPUESTO </a:t>
            </a:r>
            <a:r>
              <a:rPr lang="es-CO" dirty="0"/>
              <a:t>PGIRS-R:2017-2030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por </a:t>
            </a:r>
            <a:r>
              <a:rPr lang="es-CO" dirty="0"/>
              <a:t>ZONA Y municipio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4FBC76-07CA-49D1-80A9-95BF6C224102}"/>
              </a:ext>
            </a:extLst>
          </p:cNvPr>
          <p:cNvSpPr txBox="1"/>
          <p:nvPr/>
        </p:nvSpPr>
        <p:spPr>
          <a:xfrm>
            <a:off x="1299412" y="6162907"/>
            <a:ext cx="637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* Presupuesto asociado a la construcción de ECAS, Puntos Limpios y Plantas Fijas de Aprovechamiento (PAF)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47A5B5-4AE0-4CE6-9CA1-FC0871865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0" y="1244009"/>
            <a:ext cx="9832877" cy="48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350556"/>
            <a:ext cx="10892589" cy="460476"/>
          </a:xfrm>
        </p:spPr>
        <p:txBody>
          <a:bodyPr/>
          <a:lstStyle/>
          <a:p>
            <a:pPr algn="ctr"/>
            <a:r>
              <a:rPr lang="es-CO" sz="2400" dirty="0" smtClean="0"/>
              <a:t>REFERENTES DE presupuesto de OTROS PLANES , INVERSIONES, FACTURACIÓN DEL SECTOR </a:t>
            </a:r>
            <a:endParaRPr lang="es-CO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92664"/>
              </p:ext>
            </p:extLst>
          </p:nvPr>
        </p:nvGraphicFramePr>
        <p:xfrm>
          <a:off x="1600199" y="1272070"/>
          <a:ext cx="9588501" cy="4225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745">
                  <a:extLst>
                    <a:ext uri="{9D8B030D-6E8A-4147-A177-3AD203B41FA5}">
                      <a16:colId xmlns:a16="http://schemas.microsoft.com/office/drawing/2014/main" val="3280755693"/>
                    </a:ext>
                  </a:extLst>
                </a:gridCol>
                <a:gridCol w="7229410">
                  <a:extLst>
                    <a:ext uri="{9D8B030D-6E8A-4147-A177-3AD203B41FA5}">
                      <a16:colId xmlns:a16="http://schemas.microsoft.com/office/drawing/2014/main" val="3804956341"/>
                    </a:ext>
                  </a:extLst>
                </a:gridCol>
                <a:gridCol w="1810346">
                  <a:extLst>
                    <a:ext uri="{9D8B030D-6E8A-4147-A177-3AD203B41FA5}">
                      <a16:colId xmlns:a16="http://schemas.microsoft.com/office/drawing/2014/main" val="2278663728"/>
                    </a:ext>
                  </a:extLst>
                </a:gridCol>
              </a:tblGrid>
              <a:tr h="665235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No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TIPO DE PLAN O</a:t>
                      </a:r>
                      <a:r>
                        <a:rPr lang="es-CO" sz="1900" baseline="0" dirty="0" smtClean="0"/>
                        <a:t> INVERSIÓN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VALOR($) (MILLONES)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extLst>
                  <a:ext uri="{0D108BD9-81ED-4DB2-BD59-A6C34878D82A}">
                    <a16:rowId xmlns:a16="http://schemas.microsoft.com/office/drawing/2014/main" val="159359598"/>
                  </a:ext>
                </a:extLst>
              </a:tr>
              <a:tr h="501095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1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 smtClean="0">
                          <a:solidFill>
                            <a:srgbClr val="FF0000"/>
                          </a:solidFill>
                        </a:rPr>
                        <a:t>PGIRS-R-2017-2030</a:t>
                      </a:r>
                      <a:endParaRPr lang="es-CO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75995" marR="75995" marT="37998" marB="379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 smtClean="0">
                          <a:solidFill>
                            <a:srgbClr val="FF0000"/>
                          </a:solidFill>
                        </a:rPr>
                        <a:t>251.500</a:t>
                      </a:r>
                      <a:endParaRPr lang="es-CO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5995" marR="75995" marT="37998" marB="37998" anchor="ctr"/>
                </a:tc>
                <a:extLst>
                  <a:ext uri="{0D108BD9-81ED-4DB2-BD59-A6C34878D82A}">
                    <a16:rowId xmlns:a16="http://schemas.microsoft.com/office/drawing/2014/main" val="381634163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2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PGIRS</a:t>
                      </a:r>
                      <a:r>
                        <a:rPr lang="es-CO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MUNICIPIOS AMVA 2005-2027 </a:t>
                      </a:r>
                      <a:r>
                        <a:rPr lang="es-CO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(EXCEPTO MEDELLÍN)</a:t>
                      </a:r>
                      <a:endParaRPr lang="es-CO" sz="18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995" marR="75995" marT="37998" marB="3799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69.000</a:t>
                      </a:r>
                      <a:endParaRPr lang="es-CO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995" marR="75995" marT="37998" marB="37998" anchor="ctr"/>
                </a:tc>
                <a:extLst>
                  <a:ext uri="{0D108BD9-81ED-4DB2-BD59-A6C34878D82A}">
                    <a16:rowId xmlns:a16="http://schemas.microsoft.com/office/drawing/2014/main" val="3006074410"/>
                  </a:ext>
                </a:extLst>
              </a:tr>
              <a:tr h="205944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3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PGIRS-R-2006-2020</a:t>
                      </a:r>
                      <a:endParaRPr lang="es-CO" sz="2400" dirty="0"/>
                    </a:p>
                  </a:txBody>
                  <a:tcPr marL="75995" marR="75995" marT="37998" marB="379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dirty="0" smtClean="0"/>
                        <a:t>115.000</a:t>
                      </a:r>
                      <a:endParaRPr lang="es-CO" sz="2800" dirty="0"/>
                    </a:p>
                  </a:txBody>
                  <a:tcPr marL="75995" marR="75995" marT="37998" marB="37998" anchor="ctr"/>
                </a:tc>
                <a:extLst>
                  <a:ext uri="{0D108BD9-81ED-4DB2-BD59-A6C34878D82A}">
                    <a16:rowId xmlns:a16="http://schemas.microsoft.com/office/drawing/2014/main" val="889329607"/>
                  </a:ext>
                </a:extLst>
              </a:tr>
              <a:tr h="683958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4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INVERSIONES EN</a:t>
                      </a:r>
                      <a:r>
                        <a:rPr lang="es-CO" sz="2400" baseline="0" dirty="0" smtClean="0"/>
                        <a:t> 326 PROY. GIRS-2006-2016</a:t>
                      </a:r>
                      <a:endParaRPr lang="es-CO" sz="2400" dirty="0"/>
                    </a:p>
                  </a:txBody>
                  <a:tcPr marL="75995" marR="75995" marT="37998" marB="379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dirty="0" smtClean="0"/>
                        <a:t>153.000</a:t>
                      </a:r>
                      <a:endParaRPr lang="es-CO" sz="2800" dirty="0"/>
                    </a:p>
                  </a:txBody>
                  <a:tcPr marL="75995" marR="75995" marT="37998" marB="37998" anchor="ctr"/>
                </a:tc>
                <a:extLst>
                  <a:ext uri="{0D108BD9-81ED-4DB2-BD59-A6C34878D82A}">
                    <a16:rowId xmlns:a16="http://schemas.microsoft.com/office/drawing/2014/main" val="3934978183"/>
                  </a:ext>
                </a:extLst>
              </a:tr>
              <a:tr h="683958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5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FACTURACIÓN AÑO</a:t>
                      </a:r>
                      <a:r>
                        <a:rPr lang="es-CO" sz="2400" baseline="0" dirty="0" smtClean="0"/>
                        <a:t> ASEO AMVA (2016)</a:t>
                      </a:r>
                      <a:endParaRPr lang="es-CO" sz="2400" dirty="0"/>
                    </a:p>
                  </a:txBody>
                  <a:tcPr marL="75995" marR="75995" marT="37998" marB="379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dirty="0" smtClean="0"/>
                        <a:t>202.000</a:t>
                      </a:r>
                      <a:endParaRPr lang="es-CO" sz="2800" dirty="0"/>
                    </a:p>
                  </a:txBody>
                  <a:tcPr marL="75995" marR="75995" marT="37998" marB="37998" anchor="ctr"/>
                </a:tc>
                <a:extLst>
                  <a:ext uri="{0D108BD9-81ED-4DB2-BD59-A6C34878D82A}">
                    <a16:rowId xmlns:a16="http://schemas.microsoft.com/office/drawing/2014/main" val="3588514292"/>
                  </a:ext>
                </a:extLst>
              </a:tr>
              <a:tr h="683958">
                <a:tc>
                  <a:txBody>
                    <a:bodyPr/>
                    <a:lstStyle/>
                    <a:p>
                      <a:pPr algn="ctr"/>
                      <a:r>
                        <a:rPr lang="es-CO" sz="1900" dirty="0" smtClean="0"/>
                        <a:t>6</a:t>
                      </a:r>
                      <a:endParaRPr lang="es-CO" sz="1900" dirty="0"/>
                    </a:p>
                  </a:txBody>
                  <a:tcPr marL="75995" marR="75995" marT="37998" marB="379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PGIRS-MED-2015-2027</a:t>
                      </a:r>
                      <a:endParaRPr lang="es-CO" sz="2400" dirty="0"/>
                    </a:p>
                  </a:txBody>
                  <a:tcPr marL="75995" marR="75995" marT="37998" marB="379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dirty="0" smtClean="0"/>
                        <a:t>319.000</a:t>
                      </a:r>
                      <a:endParaRPr lang="es-CO" sz="2800" dirty="0"/>
                    </a:p>
                  </a:txBody>
                  <a:tcPr marL="75995" marR="75995" marT="37998" marB="37998" anchor="ctr"/>
                </a:tc>
                <a:extLst>
                  <a:ext uri="{0D108BD9-81ED-4DB2-BD59-A6C34878D82A}">
                    <a16:rowId xmlns:a16="http://schemas.microsoft.com/office/drawing/2014/main" val="4044357111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952500" y="4775200"/>
            <a:ext cx="10857006" cy="7239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36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463362"/>
            <a:ext cx="10892589" cy="460476"/>
          </a:xfrm>
        </p:spPr>
        <p:txBody>
          <a:bodyPr/>
          <a:lstStyle/>
          <a:p>
            <a:r>
              <a:rPr lang="es-CO" dirty="0" smtClean="0"/>
              <a:t>VALOR TOTAL PROGRAMAS Y PROYECTOS REPORTADOS EN PGIRS MUNICIPALES DEL VALLE DE ABURRÁ</a:t>
            </a:r>
            <a:endParaRPr lang="es-CO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36087"/>
              </p:ext>
            </p:extLst>
          </p:nvPr>
        </p:nvGraphicFramePr>
        <p:xfrm>
          <a:off x="2021744" y="1737611"/>
          <a:ext cx="944792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669">
                  <a:extLst>
                    <a:ext uri="{9D8B030D-6E8A-4147-A177-3AD203B41FA5}">
                      <a16:colId xmlns:a16="http://schemas.microsoft.com/office/drawing/2014/main" val="3280755693"/>
                    </a:ext>
                  </a:extLst>
                </a:gridCol>
                <a:gridCol w="4338690">
                  <a:extLst>
                    <a:ext uri="{9D8B030D-6E8A-4147-A177-3AD203B41FA5}">
                      <a16:colId xmlns:a16="http://schemas.microsoft.com/office/drawing/2014/main" val="3804956341"/>
                    </a:ext>
                  </a:extLst>
                </a:gridCol>
                <a:gridCol w="4416563">
                  <a:extLst>
                    <a:ext uri="{9D8B030D-6E8A-4147-A177-3AD203B41FA5}">
                      <a16:colId xmlns:a16="http://schemas.microsoft.com/office/drawing/2014/main" val="227866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No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MUNICIPIOS</a:t>
                      </a:r>
                      <a:r>
                        <a:rPr lang="es-CO" sz="2400" baseline="0" dirty="0" smtClean="0"/>
                        <a:t> AMVA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VALOR ($) (MILLONES)</a:t>
                      </a:r>
                      <a:endParaRPr lang="es-CO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59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1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Barbosa</a:t>
                      </a:r>
                      <a:endParaRPr lang="es-CO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$ 7.500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4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2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Girardota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 smtClean="0"/>
                        <a:t> </a:t>
                      </a:r>
                      <a:r>
                        <a:rPr lang="es-CO" sz="2400" smtClean="0"/>
                        <a:t>$</a:t>
                      </a:r>
                      <a:r>
                        <a:rPr lang="es-CO" sz="2400" baseline="0" smtClean="0"/>
                        <a:t> </a:t>
                      </a:r>
                      <a:r>
                        <a:rPr lang="es-CO" sz="2400" smtClean="0"/>
                        <a:t>290</a:t>
                      </a:r>
                      <a:endParaRPr lang="es-CO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07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3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Copacabana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 smtClean="0"/>
                        <a:t> $ 48.000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329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4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Bello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400" dirty="0" smtClean="0"/>
                        <a:t> $ 9.000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978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5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Medellín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400" dirty="0" smtClean="0"/>
                        <a:t> $ 319.000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1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6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/>
                        <a:t>Itagüí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$ 4.700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35711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O" sz="2400" b="1" dirty="0" smtClean="0"/>
                        <a:t>TOTAL PROGRAMAS - PROYECTOS PGIRS MUNICIPIOS AMVA</a:t>
                      </a:r>
                      <a:endParaRPr lang="es-CO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400" b="1" dirty="0" smtClean="0"/>
                        <a:t>$ 387.000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299411" y="6252883"/>
            <a:ext cx="749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prstClr val="black"/>
                </a:solidFill>
              </a:rPr>
              <a:t>* Envigado, Sabaneta, La Estrella y Caldas; No Reportan</a:t>
            </a:r>
            <a:r>
              <a:rPr lang="es-CO" dirty="0" smtClean="0">
                <a:solidFill>
                  <a:prstClr val="black"/>
                </a:solidFill>
              </a:rPr>
              <a:t>.</a:t>
            </a: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/>
          <a:stretch/>
        </p:blipFill>
        <p:spPr>
          <a:xfrm>
            <a:off x="-16163" y="-50800"/>
            <a:ext cx="12208164" cy="6908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109" y="-50800"/>
            <a:ext cx="6840000" cy="684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14647" y="215153"/>
            <a:ext cx="562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PRESUPUESTO: $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299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1400225" y="3009581"/>
            <a:ext cx="9265021" cy="2441561"/>
          </a:xfrm>
          <a:prstGeom prst="roundRect">
            <a:avLst/>
          </a:prstGeom>
          <a:solidFill>
            <a:srgbClr val="FAFAFB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1273" t="24376" r="12202" b="37674"/>
          <a:stretch/>
        </p:blipFill>
        <p:spPr>
          <a:xfrm>
            <a:off x="1522195" y="3302000"/>
            <a:ext cx="9021079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5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99410" y="373380"/>
            <a:ext cx="10892589" cy="659773"/>
          </a:xfrm>
        </p:spPr>
        <p:txBody>
          <a:bodyPr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Calibri" panose="020F0502020204030204" pitchFamily="34" charset="0"/>
              </a:rPr>
              <a:t>SISTEMA PARA LA GESTIÓN DE LA INFORMACIÓN RELACIONADA CON LOS RESIDUOS SÓLIDOS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SISTEMA WEB PARA EL FLUJO DE LA INFORMACIÓN</a:t>
            </a:r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E7DA1593-44CC-4F96-9EC3-E9D56FCEDC78}"/>
              </a:ext>
            </a:extLst>
          </p:cNvPr>
          <p:cNvSpPr txBox="1">
            <a:spLocks/>
          </p:cNvSpPr>
          <p:nvPr/>
        </p:nvSpPr>
        <p:spPr>
          <a:xfrm>
            <a:off x="1300163" y="3526972"/>
            <a:ext cx="2749321" cy="2238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FORMULARIO DE AUTENTICACIÓN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24A458F-1769-4928-97F0-5013004B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64" y="1732764"/>
            <a:ext cx="5156482" cy="32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7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15" y="1379365"/>
            <a:ext cx="8269629" cy="52169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F7D96E-40B6-4193-B340-37798E7D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57" y="535976"/>
            <a:ext cx="10892589" cy="460476"/>
          </a:xfrm>
        </p:spPr>
        <p:txBody>
          <a:bodyPr/>
          <a:lstStyle/>
          <a:p>
            <a:r>
              <a:rPr lang="es-ES" dirty="0"/>
              <a:t>CONCEPTUALIZACIÓN DEL SISTEMA DE INFORMACIÓN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77331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7D96E-40B6-4193-B340-37798E7D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57" y="421178"/>
            <a:ext cx="10892589" cy="616856"/>
          </a:xfrm>
        </p:spPr>
        <p:txBody>
          <a:bodyPr/>
          <a:lstStyle/>
          <a:p>
            <a:r>
              <a:rPr lang="es-ES" dirty="0"/>
              <a:t>CONCEPTUALIZACIÓN DEL SISTEMA DE INFORMACIÓN</a:t>
            </a:r>
            <a:br>
              <a:rPr lang="es-ES" dirty="0"/>
            </a:b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AC37B1-701D-4B2A-B1CB-AAE401A7A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7"/>
          <a:stretch/>
        </p:blipFill>
        <p:spPr>
          <a:xfrm>
            <a:off x="6414628" y="1632097"/>
            <a:ext cx="4239544" cy="4394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4C8BD1-9115-42EC-AB41-BE8CA1251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/>
        </p:blipFill>
        <p:spPr>
          <a:xfrm>
            <a:off x="1537828" y="1625893"/>
            <a:ext cx="4437670" cy="41940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0FD2158-6280-4552-A22E-C4C41BC8560B}"/>
              </a:ext>
            </a:extLst>
          </p:cNvPr>
          <p:cNvSpPr txBox="1">
            <a:spLocks/>
          </p:cNvSpPr>
          <p:nvPr/>
        </p:nvSpPr>
        <p:spPr>
          <a:xfrm>
            <a:off x="1636420" y="1038035"/>
            <a:ext cx="10169026" cy="650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ESQUEMA GENERAL DE FLUJO DE INFORMACIÓN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18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7D96E-40B6-4193-B340-37798E7D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57" y="421178"/>
            <a:ext cx="10892589" cy="616856"/>
          </a:xfrm>
        </p:spPr>
        <p:txBody>
          <a:bodyPr/>
          <a:lstStyle/>
          <a:p>
            <a:r>
              <a:rPr lang="es-ES" dirty="0"/>
              <a:t>CONCEPTUALIZACIÓN DEL SISTEMA DE INFORMACIÓN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31BBBB-5BCB-41E6-A8B6-641C9B1B6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3" t="21333" r="13413" b="40381"/>
          <a:stretch/>
        </p:blipFill>
        <p:spPr>
          <a:xfrm>
            <a:off x="1502933" y="1856558"/>
            <a:ext cx="10436001" cy="31448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87581536-F496-4584-8496-2BB30BE7054A}"/>
              </a:ext>
            </a:extLst>
          </p:cNvPr>
          <p:cNvSpPr txBox="1">
            <a:spLocks/>
          </p:cNvSpPr>
          <p:nvPr/>
        </p:nvSpPr>
        <p:spPr>
          <a:xfrm>
            <a:off x="1636420" y="1205633"/>
            <a:ext cx="10169026" cy="483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ESQUEMA DE FLUJO DE INFORMACIÓN PUNTO LIMPIO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7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906132"/>
          </a:xfrm>
        </p:spPr>
        <p:txBody>
          <a:bodyPr/>
          <a:lstStyle/>
          <a:p>
            <a:r>
              <a:rPr lang="es-CO" b="1" dirty="0"/>
              <a:t>PRODUCTOS DEL CONVENIO CD 1114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172073" y="1403555"/>
            <a:ext cx="9795691" cy="4838586"/>
            <a:chOff x="2172073" y="1403555"/>
            <a:chExt cx="9795691" cy="4838586"/>
          </a:xfrm>
        </p:grpSpPr>
        <p:sp>
          <p:nvSpPr>
            <p:cNvPr id="8" name="Forma libre 7"/>
            <p:cNvSpPr/>
            <p:nvPr/>
          </p:nvSpPr>
          <p:spPr>
            <a:xfrm>
              <a:off x="8475764" y="1489638"/>
              <a:ext cx="3492000" cy="1368000"/>
            </a:xfrm>
            <a:custGeom>
              <a:avLst/>
              <a:gdLst>
                <a:gd name="connsiteX0" fmla="*/ 248751 w 1492477"/>
                <a:gd name="connsiteY0" fmla="*/ 0 h 3284061"/>
                <a:gd name="connsiteX1" fmla="*/ 1243726 w 1492477"/>
                <a:gd name="connsiteY1" fmla="*/ 0 h 3284061"/>
                <a:gd name="connsiteX2" fmla="*/ 1492477 w 1492477"/>
                <a:gd name="connsiteY2" fmla="*/ 248751 h 3284061"/>
                <a:gd name="connsiteX3" fmla="*/ 1492477 w 1492477"/>
                <a:gd name="connsiteY3" fmla="*/ 3284061 h 3284061"/>
                <a:gd name="connsiteX4" fmla="*/ 1492477 w 1492477"/>
                <a:gd name="connsiteY4" fmla="*/ 3284061 h 3284061"/>
                <a:gd name="connsiteX5" fmla="*/ 0 w 1492477"/>
                <a:gd name="connsiteY5" fmla="*/ 3284061 h 3284061"/>
                <a:gd name="connsiteX6" fmla="*/ 0 w 1492477"/>
                <a:gd name="connsiteY6" fmla="*/ 3284061 h 3284061"/>
                <a:gd name="connsiteX7" fmla="*/ 0 w 1492477"/>
                <a:gd name="connsiteY7" fmla="*/ 248751 h 3284061"/>
                <a:gd name="connsiteX8" fmla="*/ 248751 w 1492477"/>
                <a:gd name="connsiteY8" fmla="*/ 0 h 328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477" h="3284061">
                  <a:moveTo>
                    <a:pt x="1492477" y="547355"/>
                  </a:moveTo>
                  <a:lnTo>
                    <a:pt x="1492477" y="2736706"/>
                  </a:lnTo>
                  <a:cubicBezTo>
                    <a:pt x="1492477" y="3039000"/>
                    <a:pt x="1441864" y="3284060"/>
                    <a:pt x="1379429" y="3284060"/>
                  </a:cubicBezTo>
                  <a:lnTo>
                    <a:pt x="0" y="3284060"/>
                  </a:lnTo>
                  <a:lnTo>
                    <a:pt x="0" y="328406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79429" y="1"/>
                  </a:lnTo>
                  <a:cubicBezTo>
                    <a:pt x="1441864" y="1"/>
                    <a:pt x="1492477" y="245061"/>
                    <a:pt x="1492477" y="547355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196681" rIns="72000" bIns="196683" numCol="1" spcCol="1270" anchor="ctr" anchorCtr="0">
              <a:noAutofit/>
            </a:bodyPr>
            <a:lstStyle/>
            <a:p>
              <a:pPr marL="180000" marR="0" lvl="1" indent="-1800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Documento  con directrices para la promoción, consulta y empresariales asociativos  de alcances  regionales para el aprovechamiento de RCD, reciclables y orgánicos</a:t>
              </a: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2172073" y="1403555"/>
              <a:ext cx="6303691" cy="1548000"/>
            </a:xfrm>
            <a:custGeom>
              <a:avLst/>
              <a:gdLst>
                <a:gd name="connsiteX0" fmla="*/ 0 w 6303691"/>
                <a:gd name="connsiteY0" fmla="*/ 254867 h 1529174"/>
                <a:gd name="connsiteX1" fmla="*/ 254867 w 6303691"/>
                <a:gd name="connsiteY1" fmla="*/ 0 h 1529174"/>
                <a:gd name="connsiteX2" fmla="*/ 6048824 w 6303691"/>
                <a:gd name="connsiteY2" fmla="*/ 0 h 1529174"/>
                <a:gd name="connsiteX3" fmla="*/ 6303691 w 6303691"/>
                <a:gd name="connsiteY3" fmla="*/ 254867 h 1529174"/>
                <a:gd name="connsiteX4" fmla="*/ 6303691 w 6303691"/>
                <a:gd name="connsiteY4" fmla="*/ 1274307 h 1529174"/>
                <a:gd name="connsiteX5" fmla="*/ 6048824 w 6303691"/>
                <a:gd name="connsiteY5" fmla="*/ 1529174 h 1529174"/>
                <a:gd name="connsiteX6" fmla="*/ 254867 w 6303691"/>
                <a:gd name="connsiteY6" fmla="*/ 1529174 h 1529174"/>
                <a:gd name="connsiteX7" fmla="*/ 0 w 6303691"/>
                <a:gd name="connsiteY7" fmla="*/ 1274307 h 1529174"/>
                <a:gd name="connsiteX8" fmla="*/ 0 w 6303691"/>
                <a:gd name="connsiteY8" fmla="*/ 254867 h 152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691" h="1529174">
                  <a:moveTo>
                    <a:pt x="0" y="254867"/>
                  </a:moveTo>
                  <a:cubicBezTo>
                    <a:pt x="0" y="114108"/>
                    <a:pt x="114108" y="0"/>
                    <a:pt x="254867" y="0"/>
                  </a:cubicBezTo>
                  <a:lnTo>
                    <a:pt x="6048824" y="0"/>
                  </a:lnTo>
                  <a:cubicBezTo>
                    <a:pt x="6189583" y="0"/>
                    <a:pt x="6303691" y="114108"/>
                    <a:pt x="6303691" y="254867"/>
                  </a:cubicBezTo>
                  <a:lnTo>
                    <a:pt x="6303691" y="1274307"/>
                  </a:lnTo>
                  <a:cubicBezTo>
                    <a:pt x="6303691" y="1415066"/>
                    <a:pt x="6189583" y="1529174"/>
                    <a:pt x="6048824" y="1529174"/>
                  </a:cubicBezTo>
                  <a:lnTo>
                    <a:pt x="254867" y="1529174"/>
                  </a:lnTo>
                  <a:cubicBezTo>
                    <a:pt x="114108" y="1529174"/>
                    <a:pt x="0" y="1415066"/>
                    <a:pt x="0" y="1274307"/>
                  </a:cubicBezTo>
                  <a:lnTo>
                    <a:pt x="0" y="25486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228" tIns="108938" rIns="143228" bIns="108938" numCol="1" spcCol="1270" anchor="ctr" anchorCtr="0">
              <a:noAutofit/>
            </a:bodyPr>
            <a:lstStyle/>
            <a:p>
              <a:pPr marL="0" marR="0" lvl="0" indent="0" algn="just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Promoción para la estructuración empresarial en las cadenas de aprovechamiento de residuos reciclables, orgánicos, y de construcción y demolición RCD</a:t>
              </a: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8475764" y="3154167"/>
              <a:ext cx="3492000" cy="1368000"/>
            </a:xfrm>
            <a:custGeom>
              <a:avLst/>
              <a:gdLst>
                <a:gd name="connsiteX0" fmla="*/ 248751 w 1492477"/>
                <a:gd name="connsiteY0" fmla="*/ 0 h 3284061"/>
                <a:gd name="connsiteX1" fmla="*/ 1243726 w 1492477"/>
                <a:gd name="connsiteY1" fmla="*/ 0 h 3284061"/>
                <a:gd name="connsiteX2" fmla="*/ 1492477 w 1492477"/>
                <a:gd name="connsiteY2" fmla="*/ 248751 h 3284061"/>
                <a:gd name="connsiteX3" fmla="*/ 1492477 w 1492477"/>
                <a:gd name="connsiteY3" fmla="*/ 3284061 h 3284061"/>
                <a:gd name="connsiteX4" fmla="*/ 1492477 w 1492477"/>
                <a:gd name="connsiteY4" fmla="*/ 3284061 h 3284061"/>
                <a:gd name="connsiteX5" fmla="*/ 0 w 1492477"/>
                <a:gd name="connsiteY5" fmla="*/ 3284061 h 3284061"/>
                <a:gd name="connsiteX6" fmla="*/ 0 w 1492477"/>
                <a:gd name="connsiteY6" fmla="*/ 3284061 h 3284061"/>
                <a:gd name="connsiteX7" fmla="*/ 0 w 1492477"/>
                <a:gd name="connsiteY7" fmla="*/ 248751 h 3284061"/>
                <a:gd name="connsiteX8" fmla="*/ 248751 w 1492477"/>
                <a:gd name="connsiteY8" fmla="*/ 0 h 328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477" h="3284061">
                  <a:moveTo>
                    <a:pt x="1492477" y="547355"/>
                  </a:moveTo>
                  <a:lnTo>
                    <a:pt x="1492477" y="2736706"/>
                  </a:lnTo>
                  <a:cubicBezTo>
                    <a:pt x="1492477" y="3039000"/>
                    <a:pt x="1441864" y="3284060"/>
                    <a:pt x="1379429" y="3284060"/>
                  </a:cubicBezTo>
                  <a:lnTo>
                    <a:pt x="0" y="3284060"/>
                  </a:lnTo>
                  <a:lnTo>
                    <a:pt x="0" y="328406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79429" y="1"/>
                  </a:lnTo>
                  <a:cubicBezTo>
                    <a:pt x="1441864" y="1"/>
                    <a:pt x="1492477" y="245061"/>
                    <a:pt x="1492477" y="547355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196682" rIns="72000" bIns="196682" numCol="1" spcCol="1270" anchor="ctr" anchorCtr="0">
              <a:noAutofit/>
            </a:bodyPr>
            <a:lstStyle/>
            <a:p>
              <a:pPr marL="180000" marR="0" lvl="1" indent="-1800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Modelo educativo unificados en contenidos, enfoques y metodologías.</a:t>
              </a:r>
              <a:endPara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2172073" y="3048848"/>
              <a:ext cx="6303691" cy="1548000"/>
            </a:xfrm>
            <a:custGeom>
              <a:avLst/>
              <a:gdLst>
                <a:gd name="connsiteX0" fmla="*/ 0 w 6303691"/>
                <a:gd name="connsiteY0" fmla="*/ 257604 h 1545591"/>
                <a:gd name="connsiteX1" fmla="*/ 257604 w 6303691"/>
                <a:gd name="connsiteY1" fmla="*/ 0 h 1545591"/>
                <a:gd name="connsiteX2" fmla="*/ 6046087 w 6303691"/>
                <a:gd name="connsiteY2" fmla="*/ 0 h 1545591"/>
                <a:gd name="connsiteX3" fmla="*/ 6303691 w 6303691"/>
                <a:gd name="connsiteY3" fmla="*/ 257604 h 1545591"/>
                <a:gd name="connsiteX4" fmla="*/ 6303691 w 6303691"/>
                <a:gd name="connsiteY4" fmla="*/ 1287987 h 1545591"/>
                <a:gd name="connsiteX5" fmla="*/ 6046087 w 6303691"/>
                <a:gd name="connsiteY5" fmla="*/ 1545591 h 1545591"/>
                <a:gd name="connsiteX6" fmla="*/ 257604 w 6303691"/>
                <a:gd name="connsiteY6" fmla="*/ 1545591 h 1545591"/>
                <a:gd name="connsiteX7" fmla="*/ 0 w 6303691"/>
                <a:gd name="connsiteY7" fmla="*/ 1287987 h 1545591"/>
                <a:gd name="connsiteX8" fmla="*/ 0 w 6303691"/>
                <a:gd name="connsiteY8" fmla="*/ 257604 h 154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691" h="1545591">
                  <a:moveTo>
                    <a:pt x="0" y="257604"/>
                  </a:moveTo>
                  <a:cubicBezTo>
                    <a:pt x="0" y="115333"/>
                    <a:pt x="115333" y="0"/>
                    <a:pt x="257604" y="0"/>
                  </a:cubicBezTo>
                  <a:lnTo>
                    <a:pt x="6046087" y="0"/>
                  </a:lnTo>
                  <a:cubicBezTo>
                    <a:pt x="6188358" y="0"/>
                    <a:pt x="6303691" y="115333"/>
                    <a:pt x="6303691" y="257604"/>
                  </a:cubicBezTo>
                  <a:lnTo>
                    <a:pt x="6303691" y="1287987"/>
                  </a:lnTo>
                  <a:cubicBezTo>
                    <a:pt x="6303691" y="1430258"/>
                    <a:pt x="6188358" y="1545591"/>
                    <a:pt x="6046087" y="1545591"/>
                  </a:cubicBezTo>
                  <a:lnTo>
                    <a:pt x="257604" y="1545591"/>
                  </a:lnTo>
                  <a:cubicBezTo>
                    <a:pt x="115333" y="1545591"/>
                    <a:pt x="0" y="1430258"/>
                    <a:pt x="0" y="1287987"/>
                  </a:cubicBezTo>
                  <a:lnTo>
                    <a:pt x="0" y="2576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030" tIns="109740" rIns="144030" bIns="109740" numCol="1" spcCol="1270" anchor="ctr" anchorCtr="0">
              <a:noAutofit/>
            </a:bodyPr>
            <a:lstStyle/>
            <a:p>
              <a:pPr marL="0" marR="0" lvl="0" indent="0" algn="just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Procesos de formación y entrenamiento para el desarrollo humano, el empleo y  la generación de empresa para el aprovechamiento de residuos reciclables, orgánicos, y de construcción y demolición RCD</a:t>
              </a: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8475764" y="4777770"/>
              <a:ext cx="3492000" cy="1368000"/>
            </a:xfrm>
            <a:custGeom>
              <a:avLst/>
              <a:gdLst>
                <a:gd name="connsiteX0" fmla="*/ 248751 w 1492477"/>
                <a:gd name="connsiteY0" fmla="*/ 0 h 3284061"/>
                <a:gd name="connsiteX1" fmla="*/ 1243726 w 1492477"/>
                <a:gd name="connsiteY1" fmla="*/ 0 h 3284061"/>
                <a:gd name="connsiteX2" fmla="*/ 1492477 w 1492477"/>
                <a:gd name="connsiteY2" fmla="*/ 248751 h 3284061"/>
                <a:gd name="connsiteX3" fmla="*/ 1492477 w 1492477"/>
                <a:gd name="connsiteY3" fmla="*/ 3284061 h 3284061"/>
                <a:gd name="connsiteX4" fmla="*/ 1492477 w 1492477"/>
                <a:gd name="connsiteY4" fmla="*/ 3284061 h 3284061"/>
                <a:gd name="connsiteX5" fmla="*/ 0 w 1492477"/>
                <a:gd name="connsiteY5" fmla="*/ 3284061 h 3284061"/>
                <a:gd name="connsiteX6" fmla="*/ 0 w 1492477"/>
                <a:gd name="connsiteY6" fmla="*/ 3284061 h 3284061"/>
                <a:gd name="connsiteX7" fmla="*/ 0 w 1492477"/>
                <a:gd name="connsiteY7" fmla="*/ 248751 h 3284061"/>
                <a:gd name="connsiteX8" fmla="*/ 248751 w 1492477"/>
                <a:gd name="connsiteY8" fmla="*/ 0 h 328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477" h="3284061">
                  <a:moveTo>
                    <a:pt x="1492477" y="547355"/>
                  </a:moveTo>
                  <a:lnTo>
                    <a:pt x="1492477" y="2736706"/>
                  </a:lnTo>
                  <a:cubicBezTo>
                    <a:pt x="1492477" y="3039000"/>
                    <a:pt x="1441864" y="3284060"/>
                    <a:pt x="1379429" y="3284060"/>
                  </a:cubicBezTo>
                  <a:lnTo>
                    <a:pt x="0" y="3284060"/>
                  </a:lnTo>
                  <a:lnTo>
                    <a:pt x="0" y="328406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379429" y="1"/>
                  </a:lnTo>
                  <a:cubicBezTo>
                    <a:pt x="1441864" y="1"/>
                    <a:pt x="1492477" y="245061"/>
                    <a:pt x="1492477" y="547355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196682" rIns="72000" bIns="196682" numCol="1" spcCol="1270" anchor="ctr" anchorCtr="0">
              <a:noAutofit/>
            </a:bodyPr>
            <a:lstStyle/>
            <a:p>
              <a:pPr marL="180000" marR="0" lvl="1" indent="-18000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Difusión de los avances de la actualización del PGIRS-R-AMVA para la participación ciudadana</a:t>
              </a:r>
            </a:p>
          </p:txBody>
        </p:sp>
        <p:sp>
          <p:nvSpPr>
            <p:cNvPr id="13" name="Forma libre 12"/>
            <p:cNvSpPr/>
            <p:nvPr/>
          </p:nvSpPr>
          <p:spPr>
            <a:xfrm>
              <a:off x="2172073" y="4694141"/>
              <a:ext cx="6303691" cy="1548000"/>
            </a:xfrm>
            <a:custGeom>
              <a:avLst/>
              <a:gdLst>
                <a:gd name="connsiteX0" fmla="*/ 0 w 6303691"/>
                <a:gd name="connsiteY0" fmla="*/ 238997 h 1433953"/>
                <a:gd name="connsiteX1" fmla="*/ 238997 w 6303691"/>
                <a:gd name="connsiteY1" fmla="*/ 0 h 1433953"/>
                <a:gd name="connsiteX2" fmla="*/ 6064694 w 6303691"/>
                <a:gd name="connsiteY2" fmla="*/ 0 h 1433953"/>
                <a:gd name="connsiteX3" fmla="*/ 6303691 w 6303691"/>
                <a:gd name="connsiteY3" fmla="*/ 238997 h 1433953"/>
                <a:gd name="connsiteX4" fmla="*/ 6303691 w 6303691"/>
                <a:gd name="connsiteY4" fmla="*/ 1194956 h 1433953"/>
                <a:gd name="connsiteX5" fmla="*/ 6064694 w 6303691"/>
                <a:gd name="connsiteY5" fmla="*/ 1433953 h 1433953"/>
                <a:gd name="connsiteX6" fmla="*/ 238997 w 6303691"/>
                <a:gd name="connsiteY6" fmla="*/ 1433953 h 1433953"/>
                <a:gd name="connsiteX7" fmla="*/ 0 w 6303691"/>
                <a:gd name="connsiteY7" fmla="*/ 1194956 h 1433953"/>
                <a:gd name="connsiteX8" fmla="*/ 0 w 6303691"/>
                <a:gd name="connsiteY8" fmla="*/ 238997 h 14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691" h="1433953">
                  <a:moveTo>
                    <a:pt x="0" y="238997"/>
                  </a:moveTo>
                  <a:cubicBezTo>
                    <a:pt x="0" y="107003"/>
                    <a:pt x="107003" y="0"/>
                    <a:pt x="238997" y="0"/>
                  </a:cubicBezTo>
                  <a:lnTo>
                    <a:pt x="6064694" y="0"/>
                  </a:lnTo>
                  <a:cubicBezTo>
                    <a:pt x="6196688" y="0"/>
                    <a:pt x="6303691" y="107003"/>
                    <a:pt x="6303691" y="238997"/>
                  </a:cubicBezTo>
                  <a:lnTo>
                    <a:pt x="6303691" y="1194956"/>
                  </a:lnTo>
                  <a:cubicBezTo>
                    <a:pt x="6303691" y="1326950"/>
                    <a:pt x="6196688" y="1433953"/>
                    <a:pt x="6064694" y="1433953"/>
                  </a:cubicBezTo>
                  <a:lnTo>
                    <a:pt x="238997" y="1433953"/>
                  </a:lnTo>
                  <a:cubicBezTo>
                    <a:pt x="107003" y="1433953"/>
                    <a:pt x="0" y="1326950"/>
                    <a:pt x="0" y="1194956"/>
                  </a:cubicBezTo>
                  <a:lnTo>
                    <a:pt x="0" y="23899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80" tIns="104290" rIns="138580" bIns="104290" numCol="1" spcCol="1270" anchor="ctr" anchorCtr="0">
              <a:noAutofit/>
            </a:bodyPr>
            <a:lstStyle/>
            <a:p>
              <a:pPr marL="0" marR="0" lvl="0" indent="0" algn="just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Plan de Medios y socialización de la actualización del PGIRS</a:t>
              </a:r>
            </a:p>
          </p:txBody>
        </p:sp>
      </p:grpSp>
      <p:sp>
        <p:nvSpPr>
          <p:cNvPr id="4" name="Rectángulo: esquinas redondeadas 3"/>
          <p:cNvSpPr/>
          <p:nvPr/>
        </p:nvSpPr>
        <p:spPr>
          <a:xfrm>
            <a:off x="1430333" y="1402381"/>
            <a:ext cx="629939" cy="1512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8580" tIns="34290" rIns="68580" bIns="3429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5.</a:t>
            </a:r>
          </a:p>
        </p:txBody>
      </p:sp>
      <p:sp>
        <p:nvSpPr>
          <p:cNvPr id="6" name="Rectángulo: esquinas redondeadas 5"/>
          <p:cNvSpPr/>
          <p:nvPr/>
        </p:nvSpPr>
        <p:spPr>
          <a:xfrm>
            <a:off x="1430333" y="3066848"/>
            <a:ext cx="629939" cy="1512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6.</a:t>
            </a:r>
          </a:p>
        </p:txBody>
      </p:sp>
      <p:sp>
        <p:nvSpPr>
          <p:cNvPr id="7" name="Rectángulo: esquinas redondeadas 6"/>
          <p:cNvSpPr/>
          <p:nvPr/>
        </p:nvSpPr>
        <p:spPr>
          <a:xfrm>
            <a:off x="1430332" y="4694141"/>
            <a:ext cx="629939" cy="1512000"/>
          </a:xfrm>
          <a:prstGeom prst="roundRect">
            <a:avLst/>
          </a:prstGeom>
          <a:solidFill>
            <a:srgbClr val="9ACA48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2425281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4A901-60CC-4466-B14D-DDF3304A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1" y="442338"/>
            <a:ext cx="10892589" cy="460476"/>
          </a:xfrm>
        </p:spPr>
        <p:txBody>
          <a:bodyPr>
            <a:normAutofit fontScale="90000"/>
          </a:bodyPr>
          <a:lstStyle/>
          <a:p>
            <a:r>
              <a:rPr lang="es-CO" dirty="0">
                <a:latin typeface="Calibri" panose="020F0502020204030204" pitchFamily="34" charset="0"/>
              </a:rPr>
              <a:t>SISTEMA PARA LA GESTIÓN DE LA INFORMACIÓN RELACIONADA CON LOS RCD RESOLUCIÓN 0472  DE 2017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F900E1-BE32-4CEC-A0D2-A1AD9E5D0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2400" b="1" dirty="0">
                <a:solidFill>
                  <a:srgbClr val="7C7C7C"/>
                </a:solidFill>
                <a:latin typeface="Calibri" panose="020F0502020204030204" pitchFamily="34" charset="0"/>
              </a:rPr>
              <a:t>MODULO DE INDICADORES EN TIEMPO REAL</a:t>
            </a:r>
            <a:endParaRPr lang="es-CO" sz="2400" dirty="0">
              <a:solidFill>
                <a:srgbClr val="7C7C7C"/>
              </a:solidFill>
            </a:endParaRPr>
          </a:p>
        </p:txBody>
      </p:sp>
      <p:pic>
        <p:nvPicPr>
          <p:cNvPr id="1026" name="Picture 2" descr="C:\Users\JULIO_ESTUDIO\Downloads\indicado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62" y="1719263"/>
            <a:ext cx="8667750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4FC6F789-13F6-43AE-9645-B4172E222595}"/>
              </a:ext>
            </a:extLst>
          </p:cNvPr>
          <p:cNvSpPr txBox="1">
            <a:spLocks/>
          </p:cNvSpPr>
          <p:nvPr/>
        </p:nvSpPr>
        <p:spPr>
          <a:xfrm>
            <a:off x="1636420" y="1205633"/>
            <a:ext cx="10169026" cy="483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marR="0" indent="0" algn="l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6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b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MX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TABLERO DE INDICADORES EN LÍNEA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684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67542" y="2181497"/>
            <a:ext cx="10295907" cy="2495006"/>
          </a:xfrm>
        </p:spPr>
        <p:txBody>
          <a:bodyPr>
            <a:normAutofit/>
          </a:bodyPr>
          <a:lstStyle/>
          <a:p>
            <a:pPr algn="ctr"/>
            <a:endParaRPr lang="es-CO" sz="4000" b="1" dirty="0" smtClean="0"/>
          </a:p>
          <a:p>
            <a:pPr algn="ctr"/>
            <a:r>
              <a:rPr lang="es-CO" sz="4000" b="1" dirty="0" smtClean="0"/>
              <a:t>VIDEOS PROTOTIPOS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60984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9411" y="212007"/>
            <a:ext cx="10892589" cy="967814"/>
          </a:xfrm>
        </p:spPr>
        <p:txBody>
          <a:bodyPr/>
          <a:lstStyle/>
          <a:p>
            <a:r>
              <a:rPr lang="es-CO" dirty="0"/>
              <a:t>PGIRS Regional amva 2017-2027</a:t>
            </a:r>
            <a:br>
              <a:rPr lang="es-CO" dirty="0"/>
            </a:br>
            <a:r>
              <a:rPr lang="es-CO" dirty="0"/>
              <a:t>políticas y normas - justificación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125014" y="1179821"/>
            <a:ext cx="8100811" cy="5452799"/>
            <a:chOff x="3361385" y="1296525"/>
            <a:chExt cx="6246254" cy="4840609"/>
          </a:xfrm>
        </p:grpSpPr>
        <p:graphicFrame>
          <p:nvGraphicFramePr>
            <p:cNvPr id="4" name="Diagrama 3"/>
            <p:cNvGraphicFramePr/>
            <p:nvPr>
              <p:extLst/>
            </p:nvPr>
          </p:nvGraphicFramePr>
          <p:xfrm>
            <a:off x="3361385" y="1296525"/>
            <a:ext cx="6246254" cy="48406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Dodecágono 8"/>
            <p:cNvSpPr/>
            <p:nvPr/>
          </p:nvSpPr>
          <p:spPr>
            <a:xfrm>
              <a:off x="3534686" y="1578703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" name="Dodecágono 9"/>
            <p:cNvSpPr/>
            <p:nvPr/>
          </p:nvSpPr>
          <p:spPr>
            <a:xfrm>
              <a:off x="3920895" y="2237905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1" name="Dodecágono 10"/>
            <p:cNvSpPr/>
            <p:nvPr/>
          </p:nvSpPr>
          <p:spPr>
            <a:xfrm>
              <a:off x="4139135" y="3548818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2" name="Dodecágono 11"/>
            <p:cNvSpPr/>
            <p:nvPr/>
          </p:nvSpPr>
          <p:spPr>
            <a:xfrm>
              <a:off x="4084942" y="4237545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3" name="Dodecágono 12"/>
            <p:cNvSpPr/>
            <p:nvPr/>
          </p:nvSpPr>
          <p:spPr>
            <a:xfrm>
              <a:off x="3924330" y="4909643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4" name="Dodecágono 13"/>
            <p:cNvSpPr/>
            <p:nvPr/>
          </p:nvSpPr>
          <p:spPr>
            <a:xfrm>
              <a:off x="3534686" y="5533510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5" name="Dodecágono 14"/>
            <p:cNvSpPr/>
            <p:nvPr/>
          </p:nvSpPr>
          <p:spPr>
            <a:xfrm>
              <a:off x="4069680" y="2926632"/>
              <a:ext cx="297570" cy="302766"/>
            </a:xfrm>
            <a:prstGeom prst="do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11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mtClean="0"/>
              <a:t>justificación PGIRS Regional amva 2017-2030</a:t>
            </a:r>
            <a:endParaRPr lang="es-CO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411" y="1047135"/>
            <a:ext cx="10657392" cy="58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F22C70F-BC65-448D-B02E-D8A458FEB06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17964" y="1542471"/>
          <a:ext cx="10009579" cy="4843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299411" y="261656"/>
            <a:ext cx="10892589" cy="851024"/>
          </a:xfrm>
        </p:spPr>
        <p:txBody>
          <a:bodyPr/>
          <a:lstStyle/>
          <a:p>
            <a:r>
              <a:rPr lang="en-US"/>
              <a:t>MODELO DE ACTUACIÓN DISPERSO  - </a:t>
            </a:r>
            <a:r>
              <a:rPr lang="es-CO"/>
              <a:t>Número</a:t>
            </a:r>
            <a:r>
              <a:rPr lang="en-US"/>
              <a:t> de </a:t>
            </a:r>
            <a:r>
              <a:rPr lang="en-US" err="1"/>
              <a:t>proyectos</a:t>
            </a:r>
            <a:r>
              <a:rPr lang="en-US"/>
              <a:t> EJECUTADOS POR CATEGORIA 2005 - 2017.</a:t>
            </a:r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351312" y="2656115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40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708398" y="1112680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74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36455" y="1697455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61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364512" y="2143912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51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692569" y="1653911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61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035140" y="3315797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25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370455" y="3722196"/>
            <a:ext cx="1190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accent1"/>
                </a:solidFill>
              </a:rPr>
              <a:t>17 </a:t>
            </a:r>
            <a:endParaRPr lang="es-CO" b="1">
              <a:solidFill>
                <a:schemeClr val="accent1"/>
              </a:solidFill>
            </a:endParaRPr>
          </a:p>
          <a:p>
            <a:pPr algn="ctr"/>
            <a:r>
              <a:rPr lang="es-CO" sz="1400" b="1">
                <a:solidFill>
                  <a:schemeClr val="accent1"/>
                </a:solidFill>
              </a:rPr>
              <a:t>proyectos</a:t>
            </a:r>
            <a:endParaRPr lang="es-CO" b="1">
              <a:solidFill>
                <a:schemeClr val="accent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3220535" y="6198747"/>
            <a:ext cx="1815920" cy="5924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>
                <a:cs typeface="Times New Roman" panose="02020603050405020304" pitchFamily="18" charset="0"/>
              </a:rPr>
              <a:t>Inversión total</a:t>
            </a:r>
          </a:p>
        </p:txBody>
      </p:sp>
      <p:sp>
        <p:nvSpPr>
          <p:cNvPr id="14" name="Flecha derecha 13"/>
          <p:cNvSpPr/>
          <p:nvPr/>
        </p:nvSpPr>
        <p:spPr>
          <a:xfrm>
            <a:off x="5383651" y="6352437"/>
            <a:ext cx="1249251" cy="33485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redondeado 14"/>
          <p:cNvSpPr/>
          <p:nvPr/>
        </p:nvSpPr>
        <p:spPr>
          <a:xfrm>
            <a:off x="6999268" y="6217424"/>
            <a:ext cx="2180954" cy="442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r>
              <a:rPr lang="es-CO" sz="2000" b="1">
                <a:solidFill>
                  <a:schemeClr val="lt1"/>
                </a:solidFill>
              </a:rPr>
              <a:t>$153.044.294.467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411025" y="1249022"/>
            <a:ext cx="331651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chemeClr val="bg1"/>
                </a:solidFill>
              </a:rPr>
              <a:t>TOTAL PROYECTOS = 329</a:t>
            </a:r>
            <a:endParaRPr lang="es-CO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amva Presentació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a amva Presentación" id="{647F4998-03A5-4A8B-9BDF-965E6DE8D286}" vid="{9FA58937-5335-45C4-A24D-28F7FEF1CC88}"/>
    </a:ext>
  </a:extLst>
</a:theme>
</file>

<file path=ppt/theme/theme2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lantilla amva Presentació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a amva Presentación" id="{647F4998-03A5-4A8B-9BDF-965E6DE8D286}" vid="{9FA58937-5335-45C4-A24D-28F7FEF1CC8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85DCD585C2547AA842F540743F573" ma:contentTypeVersion="1" ma:contentTypeDescription="Crear nuevo documento." ma:contentTypeScope="" ma:versionID="1810f6fafa8c96493a0a1f9c718f4add">
  <xsd:schema xmlns:xsd="http://www.w3.org/2001/XMLSchema" xmlns:xs="http://www.w3.org/2001/XMLSchema" xmlns:p="http://schemas.microsoft.com/office/2006/metadata/properties" xmlns:ns2="95f6635b-f59f-440f-9d2e-f5ae66712f60" targetNamespace="http://schemas.microsoft.com/office/2006/metadata/properties" ma:root="true" ma:fieldsID="dcc67252bc04a313662de3cfd2701fa1" ns2:_="">
    <xsd:import namespace="95f6635b-f59f-440f-9d2e-f5ae66712f6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6635b-f59f-440f-9d2e-f5ae66712f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BB59C6-6889-4D08-A164-27F538F4A516}"/>
</file>

<file path=customXml/itemProps2.xml><?xml version="1.0" encoding="utf-8"?>
<ds:datastoreItem xmlns:ds="http://schemas.openxmlformats.org/officeDocument/2006/customXml" ds:itemID="{A200E48D-C40B-4825-999C-27DDB5BF5053}"/>
</file>

<file path=customXml/itemProps3.xml><?xml version="1.0" encoding="utf-8"?>
<ds:datastoreItem xmlns:ds="http://schemas.openxmlformats.org/officeDocument/2006/customXml" ds:itemID="{7754FB9D-61EA-4683-9A07-AEE63CA33ED4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25095</TotalTime>
  <Words>2602</Words>
  <Application>Microsoft Office PowerPoint</Application>
  <PresentationFormat>Panorámica</PresentationFormat>
  <Paragraphs>473</Paragraphs>
  <Slides>61</Slides>
  <Notes>4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61</vt:i4>
      </vt:variant>
    </vt:vector>
  </HeadingPairs>
  <TitlesOfParts>
    <vt:vector size="71" baseType="lpstr">
      <vt:lpstr>Arial</vt:lpstr>
      <vt:lpstr>Arial Black</vt:lpstr>
      <vt:lpstr>Arial Narrow</vt:lpstr>
      <vt:lpstr>Calibri</vt:lpstr>
      <vt:lpstr>Calibri Light</vt:lpstr>
      <vt:lpstr>Century Gothic</vt:lpstr>
      <vt:lpstr>Times New Roman</vt:lpstr>
      <vt:lpstr>plantilla amva Presentación</vt:lpstr>
      <vt:lpstr>Office Theme</vt:lpstr>
      <vt:lpstr>1_plantilla amva Presentación</vt:lpstr>
      <vt:lpstr>Actualización del pgirs regional del área metropolitana del valle de aburrá 2017-2030  SOCALIZACIÓN TODAS LAS SUBDIRECCIONES AREA METROPOLITANA  20 DIC. DE 2017  CONVENIO CD 1114_2016 Área Metropolitana del Valle de Aburrá_ ACODAL Seccional Noroccidente </vt:lpstr>
      <vt:lpstr>SOCIALIZACIÓN PGIRS-R:2017-2030-PROTOTIPOS-S. INFORMACIÓN</vt:lpstr>
      <vt:lpstr>Presentación de PowerPoint</vt:lpstr>
      <vt:lpstr>CONVENIO cd 1114 DE 2016</vt:lpstr>
      <vt:lpstr>PRODUCTOS DEL CONVENIO CD 1114</vt:lpstr>
      <vt:lpstr>PRODUCTOS DEL CONVENIO CD 1114</vt:lpstr>
      <vt:lpstr>PGIRS Regional amva 2017-2027 políticas y normas - justificación</vt:lpstr>
      <vt:lpstr>justificación PGIRS Regional amva 2017-2030</vt:lpstr>
      <vt:lpstr>MODELO DE ACTUACIÓN DISPERSO  - Número de proyectos EJECUTADOS POR CATEGORIA 2005 - 2017.</vt:lpstr>
      <vt:lpstr>Presentación de PowerPoint</vt:lpstr>
      <vt:lpstr>Presentación de PowerPoint</vt:lpstr>
      <vt:lpstr>´SPRPRIORIZACIÓN DE PROBLEMÁTICAS REGIONALES DE GESTIÓN DE RESIDUOS EN EL VALLE DE ABURRÁ GRUPO COORDINADOR SESIÓN 10 NOV./2017</vt:lpstr>
      <vt:lpstr>Presentación de PowerPoint</vt:lpstr>
      <vt:lpstr>PRIORIZACIÓN de PROBLEMÁTICAS REGIONALES SESIÓN GRUPO COORDINADOR 10 DE NOVIEMBRE DE 2017 </vt:lpstr>
      <vt:lpstr>Presentación de PowerPoint</vt:lpstr>
      <vt:lpstr>Presentación de PowerPoint</vt:lpstr>
      <vt:lpstr>METAS REGIONALES DE GESTIÓN DE RESIDUOS POR PROGRAMA  EN EL VALLE DE ABURRÁ GRUPO COORDINADOR SESIÓN 10 NOV./2017</vt:lpstr>
      <vt:lpstr>Presentación de PowerPoint</vt:lpstr>
      <vt:lpstr>Presentación de PowerPoint</vt:lpstr>
      <vt:lpstr>Presentación de PowerPoint</vt:lpstr>
      <vt:lpstr>4. PROGRAMAS Y PROYECTOS PARA LOGRAR LAS METAS DE GESTIÓN DE RESIDUOS EN EL VALLE DE ABURRÁ AL AÑO 2030</vt:lpstr>
      <vt:lpstr>PROYECTOS REGIONALES PARA ALCANZAR LAS METAS</vt:lpstr>
      <vt:lpstr>PROYECTOS REGIONALES PARA ALCANZAR LAS METAS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PRESUPUESTO PGIRS-R:2017-2030  (DISTRIBUCiÓN propuesta 2018-2030)  </vt:lpstr>
      <vt:lpstr>PROPUESTA DE localizACIÓN en la región DE ecas, puntos limpios y plantas fijas</vt:lpstr>
      <vt:lpstr>Red DE puntos limpios y plantas fijas</vt:lpstr>
      <vt:lpstr>Red DE ecas de RESIDUOS reciclables (Propuesta de distribución espacial)</vt:lpstr>
      <vt:lpstr>Red de ecas de residuos orgánicos (Propuesta de distribución espacial)</vt:lpstr>
      <vt:lpstr>Propuesta de PRESUPUESTO PGIRS-R:2017-2030  por ZONA Y municipio</vt:lpstr>
      <vt:lpstr>REFERENTES DE presupuesto de OTROS PLANES , INVERSIONES, FACTURACIÓN DEL SECTOR </vt:lpstr>
      <vt:lpstr>VALOR TOTAL PROGRAMAS Y PROYECTOS REPORTADOS EN PGIRS MUNICIPALES DEL VALLE DE ABURRÁ</vt:lpstr>
      <vt:lpstr>Presentación de PowerPoint</vt:lpstr>
      <vt:lpstr>Presentación de PowerPoint</vt:lpstr>
      <vt:lpstr>SISTEMA PARA LA GESTIÓN DE LA INFORMACIÓN RELACIONADA CON LOS RESIDUOS SÓLIDOS</vt:lpstr>
      <vt:lpstr>CONCEPTUALIZACIÓN DEL SISTEMA DE INFORMACIÓN </vt:lpstr>
      <vt:lpstr>CONCEPTUALIZACIÓN DEL SISTEMA DE INFORMACIÓN </vt:lpstr>
      <vt:lpstr>CONCEPTUALIZACIÓN DEL SISTEMA DE INFORMACIÓN </vt:lpstr>
      <vt:lpstr>SISTEMA PARA LA GESTIÓN DE LA INFORMACIÓN RELACIONADA CON LOS RCD RESOLUCIÓN 0472  DE 2017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 Madrid</dc:creator>
  <cp:lastModifiedBy>ASUS</cp:lastModifiedBy>
  <cp:revision>1461</cp:revision>
  <cp:lastPrinted>2017-07-08T20:05:05Z</cp:lastPrinted>
  <dcterms:created xsi:type="dcterms:W3CDTF">2016-01-14T15:20:07Z</dcterms:created>
  <dcterms:modified xsi:type="dcterms:W3CDTF">2018-01-12T00:17:35Z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0x01010079385DCD585C2547AA842F540743F573</vt:lpwstr>
  </property>
</Properties>
</file>